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269"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412" autoAdjust="0"/>
    <p:restoredTop sz="94624"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مستطيل ذو زوايا قطرية مستديرة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عنوان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10" name="عنصر نائب للتاريخ 9"/>
          <p:cNvSpPr>
            <a:spLocks noGrp="1"/>
          </p:cNvSpPr>
          <p:nvPr>
            <p:ph type="dt" sz="half" idx="10"/>
          </p:nvPr>
        </p:nvSpPr>
        <p:spPr>
          <a:xfrm>
            <a:off x="5562600" y="6509004"/>
            <a:ext cx="3002280" cy="274320"/>
          </a:xfrm>
        </p:spPr>
        <p:txBody>
          <a:bodyPr vert="horz" rtlCol="0"/>
          <a:lstStyle>
            <a:extLst/>
          </a:lstStyle>
          <a:p>
            <a:fld id="{B1252B4F-336C-497B-AB3A-7BB2150F7727}" type="datetimeFigureOut">
              <a:rPr lang="ar-IQ" smtClean="0"/>
              <a:pPr/>
              <a:t>06/03/1440</a:t>
            </a:fld>
            <a:endParaRPr lang="ar-IQ"/>
          </a:p>
        </p:txBody>
      </p:sp>
      <p:sp>
        <p:nvSpPr>
          <p:cNvPr id="11" name="عنصر نائب لرقم الشريحة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05EA14C-D17D-46ED-9BBA-C7B24DC1C062}" type="slidenum">
              <a:rPr lang="ar-IQ" smtClean="0"/>
              <a:pPr/>
              <a:t>‹#›</a:t>
            </a:fld>
            <a:endParaRPr lang="ar-IQ"/>
          </a:p>
        </p:txBody>
      </p:sp>
      <p:sp>
        <p:nvSpPr>
          <p:cNvPr id="12" name="عنصر نائب للتذييل 11"/>
          <p:cNvSpPr>
            <a:spLocks noGrp="1"/>
          </p:cNvSpPr>
          <p:nvPr>
            <p:ph type="ftr" sz="quarter" idx="12"/>
          </p:nvPr>
        </p:nvSpPr>
        <p:spPr>
          <a:xfrm>
            <a:off x="1600200" y="6509004"/>
            <a:ext cx="3907464" cy="274320"/>
          </a:xfrm>
        </p:spPr>
        <p:txBody>
          <a:bodyPr vert="horz" rtlCol="0"/>
          <a:lstStyle>
            <a:extLst/>
          </a:lstStyle>
          <a:p>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1252B4F-336C-497B-AB3A-7BB2150F7727}" type="datetimeFigureOut">
              <a:rPr lang="ar-IQ" smtClean="0"/>
              <a:pPr/>
              <a:t>06/03/1440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005EA14C-D17D-46ED-9BBA-C7B24DC1C062}"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lvl1pPr algn="l">
              <a:defRPr/>
            </a:lvl1pPr>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1252B4F-336C-497B-AB3A-7BB2150F7727}" type="datetimeFigureOut">
              <a:rPr lang="ar-IQ" smtClean="0"/>
              <a:pPr/>
              <a:t>06/03/1440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005EA14C-D17D-46ED-9BBA-C7B24DC1C062}"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7" name="مستطيل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1252B4F-336C-497B-AB3A-7BB2150F7727}" type="datetimeFigureOut">
              <a:rPr lang="ar-IQ" smtClean="0"/>
              <a:pPr/>
              <a:t>06/03/1440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005EA14C-D17D-46ED-9BBA-C7B24DC1C062}"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7" name="مستطيل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8" name="عنصر نائب للتاريخ 7"/>
          <p:cNvSpPr>
            <a:spLocks noGrp="1"/>
          </p:cNvSpPr>
          <p:nvPr>
            <p:ph type="dt" sz="half" idx="10"/>
          </p:nvPr>
        </p:nvSpPr>
        <p:spPr>
          <a:xfrm>
            <a:off x="5562600" y="6513670"/>
            <a:ext cx="3002280" cy="274320"/>
          </a:xfrm>
        </p:spPr>
        <p:txBody>
          <a:bodyPr vert="horz" rtlCol="0"/>
          <a:lstStyle>
            <a:extLst/>
          </a:lstStyle>
          <a:p>
            <a:fld id="{B1252B4F-336C-497B-AB3A-7BB2150F7727}" type="datetimeFigureOut">
              <a:rPr lang="ar-IQ" smtClean="0"/>
              <a:pPr/>
              <a:t>06/03/1440</a:t>
            </a:fld>
            <a:endParaRPr lang="ar-IQ"/>
          </a:p>
        </p:txBody>
      </p:sp>
      <p:sp>
        <p:nvSpPr>
          <p:cNvPr id="9" name="عنصر نائب لرقم الشريحة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05EA14C-D17D-46ED-9BBA-C7B24DC1C062}" type="slidenum">
              <a:rPr lang="ar-IQ" smtClean="0"/>
              <a:pPr/>
              <a:t>‹#›</a:t>
            </a:fld>
            <a:endParaRPr lang="ar-IQ"/>
          </a:p>
        </p:txBody>
      </p:sp>
      <p:sp>
        <p:nvSpPr>
          <p:cNvPr id="10" name="عنصر نائب للتذييل 9"/>
          <p:cNvSpPr>
            <a:spLocks noGrp="1"/>
          </p:cNvSpPr>
          <p:nvPr>
            <p:ph type="ftr" sz="quarter" idx="12"/>
          </p:nvPr>
        </p:nvSpPr>
        <p:spPr>
          <a:xfrm>
            <a:off x="1600200" y="6513670"/>
            <a:ext cx="3907464" cy="274320"/>
          </a:xfrm>
        </p:spPr>
        <p:txBody>
          <a:bodyPr vert="horz" rtlCol="0"/>
          <a:lstStyle>
            <a:extLst/>
          </a:lstStyle>
          <a:p>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B1252B4F-336C-497B-AB3A-7BB2150F7727}" type="datetimeFigureOut">
              <a:rPr lang="ar-IQ" smtClean="0"/>
              <a:pPr/>
              <a:t>06/03/1440</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a:xfrm>
            <a:off x="8641080" y="6514568"/>
            <a:ext cx="464288" cy="274320"/>
          </a:xfrm>
        </p:spPr>
        <p:txBody>
          <a:bodyPr/>
          <a:lstStyle>
            <a:extLst/>
          </a:lstStyle>
          <a:p>
            <a:fld id="{005EA14C-D17D-46ED-9BBA-C7B24DC1C062}" type="slidenum">
              <a:rPr lang="ar-IQ" smtClean="0"/>
              <a:pPr/>
              <a:t>‹#›</a:t>
            </a:fld>
            <a:endParaRPr lang="ar-IQ"/>
          </a:p>
        </p:txBody>
      </p:sp>
      <p:sp>
        <p:nvSpPr>
          <p:cNvPr id="10" name="مستطيل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مستطيل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مستطيل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عنوان 1"/>
          <p:cNvSpPr>
            <a:spLocks noGrp="1"/>
          </p:cNvSpPr>
          <p:nvPr>
            <p:ph type="title"/>
          </p:nvPr>
        </p:nvSpPr>
        <p:spPr>
          <a:xfrm>
            <a:off x="457200" y="251948"/>
            <a:ext cx="8229600" cy="1143000"/>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B1252B4F-336C-497B-AB3A-7BB2150F7727}" type="datetimeFigureOut">
              <a:rPr lang="ar-IQ" smtClean="0"/>
              <a:pPr/>
              <a:t>06/03/1440</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a:xfrm>
            <a:off x="8641080" y="6514568"/>
            <a:ext cx="464288" cy="274320"/>
          </a:xfrm>
        </p:spPr>
        <p:txBody>
          <a:bodyPr/>
          <a:lstStyle>
            <a:extLst/>
          </a:lstStyle>
          <a:p>
            <a:fld id="{005EA14C-D17D-46ED-9BBA-C7B24DC1C062}"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53218"/>
            <a:ext cx="8229600" cy="1143000"/>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B1252B4F-336C-497B-AB3A-7BB2150F7727}" type="datetimeFigureOut">
              <a:rPr lang="ar-IQ" smtClean="0"/>
              <a:pPr/>
              <a:t>06/03/1440</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005EA14C-D17D-46ED-9BBA-C7B24DC1C062}" type="slidenum">
              <a:rPr lang="ar-IQ" smtClean="0"/>
              <a:pPr/>
              <a:t>‹#›</a:t>
            </a:fld>
            <a:endParaRPr lang="ar-IQ"/>
          </a:p>
        </p:txBody>
      </p:sp>
      <p:sp>
        <p:nvSpPr>
          <p:cNvPr id="7" name="مستطيل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B1252B4F-336C-497B-AB3A-7BB2150F7727}" type="datetimeFigureOut">
              <a:rPr lang="ar-IQ" smtClean="0"/>
              <a:pPr/>
              <a:t>06/03/1440</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005EA14C-D17D-46ED-9BBA-C7B24DC1C062}"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2"/>
      </p:bgRef>
    </p:bg>
    <p:spTree>
      <p:nvGrpSpPr>
        <p:cNvPr id="1" name=""/>
        <p:cNvGrpSpPr/>
        <p:nvPr/>
      </p:nvGrpSpPr>
      <p:grpSpPr>
        <a:xfrm>
          <a:off x="0" y="0"/>
          <a:ext cx="0" cy="0"/>
          <a:chOff x="0" y="0"/>
          <a:chExt cx="0" cy="0"/>
        </a:xfrm>
      </p:grpSpPr>
      <p:sp>
        <p:nvSpPr>
          <p:cNvPr id="8" name="مستطيل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4963136" y="304800"/>
            <a:ext cx="3931920" cy="762000"/>
          </a:xfrm>
        </p:spPr>
        <p:txBody>
          <a:bodyPr anchor="b"/>
          <a:lstStyle>
            <a:lvl1pPr marL="0" algn="r">
              <a:buNone/>
              <a:defRPr sz="2000" b="1"/>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9" name="عنصر نائب للتاريخ 8"/>
          <p:cNvSpPr>
            <a:spLocks noGrp="1"/>
          </p:cNvSpPr>
          <p:nvPr>
            <p:ph type="dt" sz="half" idx="10"/>
          </p:nvPr>
        </p:nvSpPr>
        <p:spPr>
          <a:xfrm>
            <a:off x="5562600" y="6513670"/>
            <a:ext cx="3002280" cy="274320"/>
          </a:xfrm>
        </p:spPr>
        <p:txBody>
          <a:bodyPr vert="horz" rtlCol="0"/>
          <a:lstStyle>
            <a:extLst/>
          </a:lstStyle>
          <a:p>
            <a:fld id="{B1252B4F-336C-497B-AB3A-7BB2150F7727}" type="datetimeFigureOut">
              <a:rPr lang="ar-IQ" smtClean="0"/>
              <a:pPr/>
              <a:t>06/03/1440</a:t>
            </a:fld>
            <a:endParaRPr lang="ar-IQ"/>
          </a:p>
        </p:txBody>
      </p:sp>
      <p:sp>
        <p:nvSpPr>
          <p:cNvPr id="10" name="عنصر نائب لرقم الشريحة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05EA14C-D17D-46ED-9BBA-C7B24DC1C062}" type="slidenum">
              <a:rPr lang="ar-IQ" smtClean="0"/>
              <a:pPr/>
              <a:t>‹#›</a:t>
            </a:fld>
            <a:endParaRPr lang="ar-IQ"/>
          </a:p>
        </p:txBody>
      </p:sp>
      <p:sp>
        <p:nvSpPr>
          <p:cNvPr id="11" name="عنصر نائب للتذييل 10"/>
          <p:cNvSpPr>
            <a:spLocks noGrp="1"/>
          </p:cNvSpPr>
          <p:nvPr>
            <p:ph type="ftr" sz="quarter" idx="12"/>
          </p:nvPr>
        </p:nvSpPr>
        <p:spPr>
          <a:xfrm>
            <a:off x="1600200" y="6513670"/>
            <a:ext cx="3907464" cy="274320"/>
          </a:xfrm>
        </p:spPr>
        <p:txBody>
          <a:bodyPr vert="horz" rtlCol="0"/>
          <a:lstStyle>
            <a:extLst/>
          </a:lstStyle>
          <a:p>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040443" y="4724400"/>
            <a:ext cx="5486400" cy="664536"/>
          </a:xfrm>
        </p:spPr>
        <p:txBody>
          <a:bodyPr anchor="b"/>
          <a:lstStyle>
            <a:lvl1pPr marL="0" algn="r">
              <a:buNone/>
              <a:defRPr sz="2000" b="1"/>
            </a:lvl1pPr>
            <a:extLst/>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13" name="عنصر نائب للصورة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ar-SA" smtClean="0">
                <a:solidFill>
                  <a:schemeClr val="lt1"/>
                </a:solidFill>
                <a:latin typeface="+mn-lt"/>
                <a:ea typeface="+mn-ea"/>
                <a:cs typeface="+mn-cs"/>
              </a:rPr>
              <a:t>انقر فوق الرمز لإضافة صورة</a:t>
            </a:r>
            <a:endParaRPr kumimoji="0" lang="en-US" dirty="0">
              <a:solidFill>
                <a:schemeClr val="lt1"/>
              </a:solidFill>
              <a:latin typeface="+mn-lt"/>
              <a:ea typeface="+mn-ea"/>
              <a:cs typeface="+mn-cs"/>
            </a:endParaRPr>
          </a:p>
        </p:txBody>
      </p:sp>
      <p:sp>
        <p:nvSpPr>
          <p:cNvPr id="8" name="عنصر نائب للتاريخ 7"/>
          <p:cNvSpPr>
            <a:spLocks noGrp="1"/>
          </p:cNvSpPr>
          <p:nvPr>
            <p:ph type="dt" sz="half" idx="10"/>
          </p:nvPr>
        </p:nvSpPr>
        <p:spPr>
          <a:xfrm>
            <a:off x="5562600" y="6509004"/>
            <a:ext cx="3002280" cy="274320"/>
          </a:xfrm>
        </p:spPr>
        <p:txBody>
          <a:bodyPr vert="horz" rtlCol="0"/>
          <a:lstStyle>
            <a:extLst/>
          </a:lstStyle>
          <a:p>
            <a:fld id="{B1252B4F-336C-497B-AB3A-7BB2150F7727}" type="datetimeFigureOut">
              <a:rPr lang="ar-IQ" smtClean="0"/>
              <a:pPr/>
              <a:t>06/03/1440</a:t>
            </a:fld>
            <a:endParaRPr lang="ar-IQ"/>
          </a:p>
        </p:txBody>
      </p:sp>
      <p:sp>
        <p:nvSpPr>
          <p:cNvPr id="9" name="عنصر نائب لرقم الشريحة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05EA14C-D17D-46ED-9BBA-C7B24DC1C062}" type="slidenum">
              <a:rPr lang="ar-IQ" smtClean="0"/>
              <a:pPr/>
              <a:t>‹#›</a:t>
            </a:fld>
            <a:endParaRPr lang="ar-IQ"/>
          </a:p>
        </p:txBody>
      </p:sp>
      <p:sp>
        <p:nvSpPr>
          <p:cNvPr id="10" name="عنصر نائب للتذييل 9"/>
          <p:cNvSpPr>
            <a:spLocks noGrp="1"/>
          </p:cNvSpPr>
          <p:nvPr>
            <p:ph type="ftr" sz="quarter" idx="12"/>
          </p:nvPr>
        </p:nvSpPr>
        <p:spPr>
          <a:xfrm>
            <a:off x="1600200" y="6509004"/>
            <a:ext cx="3907464" cy="274320"/>
          </a:xfrm>
        </p:spPr>
        <p:txBody>
          <a:bodyPr vert="horz" rtlCol="0"/>
          <a:lstStyle>
            <a:extLst/>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مستطيل ذو زوايا قطرية مستديرة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عنصر نائب للتذييل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ar-IQ"/>
          </a:p>
        </p:txBody>
      </p:sp>
      <p:sp>
        <p:nvSpPr>
          <p:cNvPr id="14" name="عنصر نائب للتاريخ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B1252B4F-336C-497B-AB3A-7BB2150F7727}" type="datetimeFigureOut">
              <a:rPr lang="ar-IQ" smtClean="0"/>
              <a:pPr/>
              <a:t>06/03/1440</a:t>
            </a:fld>
            <a:endParaRPr lang="ar-IQ"/>
          </a:p>
        </p:txBody>
      </p:sp>
      <p:sp>
        <p:nvSpPr>
          <p:cNvPr id="23" name="عنصر نائب لرقم الشريحة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005EA14C-D17D-46ED-9BBA-C7B24DC1C062}" type="slidenum">
              <a:rPr lang="ar-IQ" smtClean="0"/>
              <a:pPr/>
              <a:t>‹#›</a:t>
            </a:fld>
            <a:endParaRPr lang="ar-IQ"/>
          </a:p>
        </p:txBody>
      </p:sp>
      <p:sp>
        <p:nvSpPr>
          <p:cNvPr id="22" name="عنصر نائب للعنوان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54864" algn="r" rtl="1"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r" rtl="1"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r" rtl="1"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r" rtl="1"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r" rtl="1"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r" rtl="1"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r" rtl="1"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12.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 Id="rId5" Type="http://schemas.openxmlformats.org/officeDocument/2006/relationships/image" Target="../media/image27.jpeg"/><Relationship Id="rId4" Type="http://schemas.openxmlformats.org/officeDocument/2006/relationships/image" Target="../media/image26.jpeg"/></Relationships>
</file>

<file path=ppt/slides/_rels/slide13.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2.xml"/><Relationship Id="rId4" Type="http://schemas.openxmlformats.org/officeDocument/2006/relationships/image" Target="../media/image30.jpeg"/></Relationships>
</file>

<file path=ppt/slides/_rels/slide14.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2.xml"/><Relationship Id="rId4" Type="http://schemas.openxmlformats.org/officeDocument/2006/relationships/image" Target="../media/image33.jpeg"/></Relationships>
</file>

<file path=ppt/slides/_rels/slide15.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2.xml"/><Relationship Id="rId4" Type="http://schemas.openxmlformats.org/officeDocument/2006/relationships/image" Target="../media/image36.jpeg"/></Relationships>
</file>

<file path=ppt/slides/_rels/slide16.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37.jpeg"/><Relationship Id="rId1" Type="http://schemas.openxmlformats.org/officeDocument/2006/relationships/slideLayout" Target="../slideLayouts/slideLayout2.xml"/><Relationship Id="rId4" Type="http://schemas.openxmlformats.org/officeDocument/2006/relationships/image" Target="../media/image39.jpeg"/></Relationships>
</file>

<file path=ppt/slides/_rels/slide17.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hyperlink" Target="videoplayback.FLV"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image" Target="../media/image41.jpeg"/><Relationship Id="rId1" Type="http://schemas.openxmlformats.org/officeDocument/2006/relationships/slideLayout" Target="../slideLayouts/slideLayout2.xml"/><Relationship Id="rId4" Type="http://schemas.openxmlformats.org/officeDocument/2006/relationships/image" Target="../media/image4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5.jpeg"/><Relationship Id="rId2" Type="http://schemas.openxmlformats.org/officeDocument/2006/relationships/image" Target="../media/image44.jpeg"/><Relationship Id="rId1" Type="http://schemas.openxmlformats.org/officeDocument/2006/relationships/slideLayout" Target="../slideLayouts/slideLayout2.xml"/><Relationship Id="rId4" Type="http://schemas.openxmlformats.org/officeDocument/2006/relationships/image" Target="../media/image46.jpeg"/></Relationships>
</file>

<file path=ppt/slides/_rels/slide21.xml.rels><?xml version="1.0" encoding="UTF-8" standalone="yes"?>
<Relationships xmlns="http://schemas.openxmlformats.org/package/2006/relationships"><Relationship Id="rId3" Type="http://schemas.openxmlformats.org/officeDocument/2006/relationships/image" Target="../media/image48.jpeg"/><Relationship Id="rId2" Type="http://schemas.openxmlformats.org/officeDocument/2006/relationships/image" Target="../media/image47.jpeg"/><Relationship Id="rId1" Type="http://schemas.openxmlformats.org/officeDocument/2006/relationships/slideLayout" Target="../slideLayouts/slideLayout2.xml"/><Relationship Id="rId4" Type="http://schemas.openxmlformats.org/officeDocument/2006/relationships/image" Target="../media/image49.jpeg"/></Relationships>
</file>

<file path=ppt/slides/_rels/slide22.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image" Target="../media/image5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4.jpeg"/><Relationship Id="rId2" Type="http://schemas.openxmlformats.org/officeDocument/2006/relationships/image" Target="../media/image5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7.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1583;.&#1605;&#1581;&#1605;&#1583;%20&#1575;&#1604;&#1578;&#1603;&#1585;&#1610;&#1578;&#1610;%20&#1582;&#1576;&#1610;&#1585;%20&#1575;&#1604;&#1575;&#1583;&#1575;&#1585;&#1577;%20&#1575;&#1604;&#1581;&#1583;&#1610;&#1579;&#1577;%20_%20&#1602;&#1610;&#1575;&#1587;%20&#1575;&#1604;&#1573;&#1583;&#1575;&#1569;%20_%20-%20YouTube.FL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832048" y="2535039"/>
            <a:ext cx="7772400" cy="1470025"/>
          </a:xfrm>
          <a:effectLst>
            <a:outerShdw dist="68392" dir="1308085" algn="ctr" rotWithShape="0">
              <a:schemeClr val="bg1"/>
            </a:outerShdw>
          </a:effectLst>
        </p:spPr>
        <p:txBody>
          <a:bodyPr/>
          <a:lstStyle/>
          <a:p>
            <a:pPr algn="ctr" eaLnBrk="1" hangingPunct="1">
              <a:defRPr/>
            </a:pPr>
            <a:r>
              <a:rPr lang="ar-IQ" sz="6600" dirty="0" smtClean="0">
                <a:solidFill>
                  <a:schemeClr val="accent2">
                    <a:lumMod val="60000"/>
                    <a:lumOff val="40000"/>
                  </a:schemeClr>
                </a:solidFill>
                <a:effectLst/>
                <a:cs typeface="PT Bold Heading" pitchFamily="2" charset="-78"/>
              </a:rPr>
              <a:t>الهندسة الصناعية </a:t>
            </a:r>
            <a:endParaRPr lang="en-US" sz="6600" dirty="0" smtClean="0">
              <a:solidFill>
                <a:schemeClr val="accent2">
                  <a:lumMod val="60000"/>
                  <a:lumOff val="40000"/>
                </a:schemeClr>
              </a:solidFill>
              <a:effectLst/>
              <a:cs typeface="PT Bold Heading" pitchFamily="2" charset="-78"/>
            </a:endParaRPr>
          </a:p>
        </p:txBody>
      </p:sp>
      <p:sp>
        <p:nvSpPr>
          <p:cNvPr id="5" name="Text Box 4"/>
          <p:cNvSpPr txBox="1">
            <a:spLocks noChangeArrowheads="1"/>
          </p:cNvSpPr>
          <p:nvPr/>
        </p:nvSpPr>
        <p:spPr bwMode="auto">
          <a:xfrm>
            <a:off x="228600" y="304800"/>
            <a:ext cx="3352800" cy="1615827"/>
          </a:xfrm>
          <a:prstGeom prst="rect">
            <a:avLst/>
          </a:prstGeom>
          <a:noFill/>
          <a:ln w="9525">
            <a:noFill/>
            <a:miter lim="800000"/>
            <a:headEnd/>
            <a:tailEnd/>
          </a:ln>
        </p:spPr>
        <p:txBody>
          <a:bodyPr>
            <a:spAutoFit/>
          </a:bodyPr>
          <a:lstStyle/>
          <a:p>
            <a:pPr algn="ctr" rtl="0">
              <a:spcBef>
                <a:spcPct val="50000"/>
              </a:spcBef>
            </a:pPr>
            <a:r>
              <a:rPr lang="en-US" dirty="0">
                <a:effectLst>
                  <a:outerShdw blurRad="38100" dist="38100" dir="2700000" algn="tl">
                    <a:srgbClr val="000000">
                      <a:alpha val="43137"/>
                    </a:srgbClr>
                  </a:outerShdw>
                </a:effectLst>
              </a:rPr>
              <a:t>University of </a:t>
            </a:r>
            <a:r>
              <a:rPr lang="en-US" dirty="0" err="1">
                <a:effectLst>
                  <a:outerShdw blurRad="38100" dist="38100" dir="2700000" algn="tl">
                    <a:srgbClr val="000000">
                      <a:alpha val="43137"/>
                    </a:srgbClr>
                  </a:outerShdw>
                </a:effectLst>
              </a:rPr>
              <a:t>Diyala</a:t>
            </a:r>
            <a:endParaRPr lang="en-US" dirty="0">
              <a:effectLst>
                <a:outerShdw blurRad="38100" dist="38100" dir="2700000" algn="tl">
                  <a:srgbClr val="000000">
                    <a:alpha val="43137"/>
                  </a:srgbClr>
                </a:outerShdw>
              </a:effectLst>
            </a:endParaRPr>
          </a:p>
          <a:p>
            <a:pPr algn="ctr" rtl="0">
              <a:spcBef>
                <a:spcPct val="50000"/>
              </a:spcBef>
            </a:pPr>
            <a:r>
              <a:rPr lang="en-US" dirty="0">
                <a:effectLst>
                  <a:outerShdw blurRad="38100" dist="38100" dir="2700000" algn="tl">
                    <a:srgbClr val="000000">
                      <a:alpha val="43137"/>
                    </a:srgbClr>
                  </a:outerShdw>
                </a:effectLst>
              </a:rPr>
              <a:t>College of Engineering</a:t>
            </a:r>
          </a:p>
          <a:p>
            <a:pPr algn="ctr" rtl="0">
              <a:spcBef>
                <a:spcPct val="50000"/>
              </a:spcBef>
            </a:pPr>
            <a:r>
              <a:rPr lang="en-US" smtClean="0">
                <a:effectLst>
                  <a:outerShdw blurRad="38100" dist="38100" dir="2700000" algn="tl">
                    <a:srgbClr val="000000">
                      <a:alpha val="43137"/>
                    </a:srgbClr>
                  </a:outerShdw>
                </a:effectLst>
              </a:rPr>
              <a:t>Material Engineering </a:t>
            </a:r>
            <a:r>
              <a:rPr lang="en-US" dirty="0" err="1">
                <a:effectLst>
                  <a:outerShdw blurRad="38100" dist="38100" dir="2700000" algn="tl">
                    <a:srgbClr val="000000">
                      <a:alpha val="43137"/>
                    </a:srgbClr>
                  </a:outerShdw>
                </a:effectLst>
              </a:rPr>
              <a:t>Dep</a:t>
            </a:r>
            <a:endParaRPr lang="en-US" dirty="0">
              <a:effectLst>
                <a:outerShdw blurRad="38100" dist="38100" dir="2700000" algn="tl">
                  <a:srgbClr val="000000">
                    <a:alpha val="43137"/>
                  </a:srgbClr>
                </a:outerShdw>
              </a:effectLst>
            </a:endParaRPr>
          </a:p>
          <a:p>
            <a:pPr algn="ctr" rtl="0">
              <a:spcBef>
                <a:spcPct val="50000"/>
              </a:spcBef>
            </a:pPr>
            <a:r>
              <a:rPr lang="en-US" dirty="0">
                <a:effectLst>
                  <a:outerShdw blurRad="38100" dist="38100" dir="2700000" algn="tl">
                    <a:srgbClr val="000000">
                      <a:alpha val="43137"/>
                    </a:srgbClr>
                  </a:outerShdw>
                </a:effectLst>
              </a:rPr>
              <a:t>Class: </a:t>
            </a:r>
            <a:r>
              <a:rPr lang="en-US" dirty="0" smtClean="0">
                <a:effectLst>
                  <a:outerShdw blurRad="38100" dist="38100" dir="2700000" algn="tl">
                    <a:srgbClr val="000000">
                      <a:alpha val="43137"/>
                    </a:srgbClr>
                  </a:outerShdw>
                </a:effectLst>
              </a:rPr>
              <a:t>4 </a:t>
            </a:r>
            <a:r>
              <a:rPr lang="en-US" dirty="0">
                <a:effectLst>
                  <a:outerShdw blurRad="38100" dist="38100" dir="2700000" algn="tl">
                    <a:srgbClr val="000000">
                      <a:alpha val="43137"/>
                    </a:srgbClr>
                  </a:outerShdw>
                </a:effectLst>
              </a:rPr>
              <a:t>Class</a:t>
            </a:r>
          </a:p>
        </p:txBody>
      </p:sp>
      <p:sp>
        <p:nvSpPr>
          <p:cNvPr id="6" name="AutoShape 8"/>
          <p:cNvSpPr>
            <a:spLocks noChangeArrowheads="1"/>
          </p:cNvSpPr>
          <p:nvPr/>
        </p:nvSpPr>
        <p:spPr bwMode="auto">
          <a:xfrm>
            <a:off x="5436096" y="431800"/>
            <a:ext cx="3456384" cy="990600"/>
          </a:xfrm>
          <a:prstGeom prst="ellipseRibbon">
            <a:avLst>
              <a:gd name="adj1" fmla="val 39264"/>
              <a:gd name="adj2" fmla="val 63537"/>
              <a:gd name="adj3" fmla="val 12500"/>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wrap="none" anchor="ctr"/>
          <a:lstStyle/>
          <a:p>
            <a:endParaRPr lang="ar-IQ"/>
          </a:p>
        </p:txBody>
      </p:sp>
      <p:sp>
        <p:nvSpPr>
          <p:cNvPr id="7" name="Rectangle 7"/>
          <p:cNvSpPr>
            <a:spLocks noChangeArrowheads="1"/>
          </p:cNvSpPr>
          <p:nvPr/>
        </p:nvSpPr>
        <p:spPr bwMode="auto">
          <a:xfrm>
            <a:off x="6091169" y="759331"/>
            <a:ext cx="2108269" cy="584775"/>
          </a:xfrm>
          <a:prstGeom prst="rect">
            <a:avLst/>
          </a:prstGeom>
          <a:noFill/>
          <a:ln w="9525">
            <a:noFill/>
            <a:miter lim="800000"/>
            <a:headEnd/>
            <a:tailEnd/>
          </a:ln>
        </p:spPr>
        <p:txBody>
          <a:bodyPr wrap="none" anchor="ctr">
            <a:spAutoFit/>
          </a:bodyPr>
          <a:lstStyle/>
          <a:p>
            <a:r>
              <a:rPr lang="en-US" sz="3200" b="1" smtClean="0">
                <a:effectLst>
                  <a:outerShdw blurRad="38100" dist="38100" dir="2700000" algn="tl">
                    <a:srgbClr val="000000">
                      <a:alpha val="43137"/>
                    </a:srgbClr>
                  </a:outerShdw>
                </a:effectLst>
              </a:rPr>
              <a:t>Leature-1</a:t>
            </a:r>
            <a:endParaRPr lang="ar-IQ" sz="3200" b="1" dirty="0">
              <a:effectLst>
                <a:outerShdw blurRad="38100" dist="38100" dir="2700000" algn="tl">
                  <a:srgbClr val="000000">
                    <a:alpha val="43137"/>
                  </a:srgbClr>
                </a:outerShdw>
              </a:effectLst>
            </a:endParaRPr>
          </a:p>
        </p:txBody>
      </p:sp>
      <p:sp>
        <p:nvSpPr>
          <p:cNvPr id="9" name="مستطيل 8"/>
          <p:cNvSpPr/>
          <p:nvPr/>
        </p:nvSpPr>
        <p:spPr>
          <a:xfrm>
            <a:off x="3162189" y="5599576"/>
            <a:ext cx="3446777" cy="978729"/>
          </a:xfrm>
          <a:prstGeom prst="rect">
            <a:avLst/>
          </a:prstGeom>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ctr">
              <a:lnSpc>
                <a:spcPct val="80000"/>
              </a:lnSpc>
              <a:defRPr/>
            </a:pPr>
            <a:r>
              <a:rPr lang="ar-IQ"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مدرس المادة</a:t>
            </a:r>
          </a:p>
          <a:p>
            <a:pPr algn="ctr">
              <a:lnSpc>
                <a:spcPct val="80000"/>
              </a:lnSpc>
              <a:defRPr/>
            </a:pPr>
            <a:r>
              <a:rPr lang="ar-IQ"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أ.م.د. مزهر طه محمد </a:t>
            </a:r>
            <a:endParaRPr lang="en-U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0" name="Rectangle 2"/>
          <p:cNvSpPr txBox="1">
            <a:spLocks noChangeArrowheads="1"/>
          </p:cNvSpPr>
          <p:nvPr/>
        </p:nvSpPr>
        <p:spPr>
          <a:xfrm>
            <a:off x="971600" y="3933056"/>
            <a:ext cx="7772400" cy="1037977"/>
          </a:xfrm>
          <a:prstGeom prst="rect">
            <a:avLst/>
          </a:prstGeom>
          <a:effectLst>
            <a:outerShdw dist="68392" dir="1308085" algn="ctr" rotWithShape="0">
              <a:schemeClr val="bg1"/>
            </a:outerShdw>
          </a:effectLst>
        </p:spPr>
        <p:txBody>
          <a:bodyPr lIns="45720" rIns="228600" anchor="b">
            <a:normAutofit/>
            <a:scene3d>
              <a:camera prst="orthographicFront"/>
              <a:lightRig rig="soft" dir="t">
                <a:rot lat="0" lon="0" rev="2400000"/>
              </a:lightRig>
            </a:scene3d>
            <a:sp3d>
              <a:bevelT w="19050" h="12700"/>
            </a:sp3d>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IQ" sz="4800" b="0" i="0" u="none" strike="noStrike" kern="1200" cap="none" spc="0" normalizeH="0" baseline="0" noProof="0" dirty="0" smtClean="0">
                <a:ln>
                  <a:noFill/>
                </a:ln>
                <a:solidFill>
                  <a:srgbClr val="FFFF00"/>
                </a:solidFill>
                <a:effectLst/>
                <a:uLnTx/>
                <a:uFillTx/>
                <a:latin typeface="+mj-lt"/>
                <a:ea typeface="+mj-ea"/>
                <a:cs typeface="PT Bold Heading" pitchFamily="2" charset="-78"/>
              </a:rPr>
              <a:t>م/ تقييم</a:t>
            </a:r>
            <a:r>
              <a:rPr kumimoji="0" lang="ar-IQ" sz="4800" b="0" i="0" u="none" strike="noStrike" kern="1200" cap="none" spc="0" normalizeH="0" noProof="0" dirty="0" smtClean="0">
                <a:ln>
                  <a:noFill/>
                </a:ln>
                <a:solidFill>
                  <a:srgbClr val="FFFF00"/>
                </a:solidFill>
                <a:effectLst/>
                <a:uLnTx/>
                <a:uFillTx/>
                <a:latin typeface="+mj-lt"/>
                <a:ea typeface="+mj-ea"/>
                <a:cs typeface="PT Bold Heading" pitchFamily="2" charset="-78"/>
              </a:rPr>
              <a:t> الاداء الصناعي</a:t>
            </a:r>
            <a:endParaRPr kumimoji="0" lang="en-US" sz="4800" b="0" i="0" u="none" strike="noStrike" kern="1200" cap="none" spc="0" normalizeH="0" baseline="0" noProof="0" dirty="0" smtClean="0">
              <a:ln>
                <a:noFill/>
              </a:ln>
              <a:solidFill>
                <a:srgbClr val="FFFF00"/>
              </a:solidFill>
              <a:effectLst/>
              <a:uLnTx/>
              <a:uFillTx/>
              <a:latin typeface="+mj-lt"/>
              <a:ea typeface="+mj-ea"/>
              <a:cs typeface="PT Bold Heading" pitchFamily="2" charset="-78"/>
            </a:endParaRPr>
          </a:p>
        </p:txBody>
      </p:sp>
      <p:pic>
        <p:nvPicPr>
          <p:cNvPr id="8" name="صورة 7" descr="1235042_296397363831861_1401777003_n"/>
          <p:cNvPicPr>
            <a:picLocks noChangeAspect="1" noChangeArrowheads="1"/>
          </p:cNvPicPr>
          <p:nvPr/>
        </p:nvPicPr>
        <p:blipFill>
          <a:blip r:embed="rId2" cstate="print">
            <a:clrChange>
              <a:clrFrom>
                <a:srgbClr val="FFFFFF"/>
              </a:clrFrom>
              <a:clrTo>
                <a:srgbClr val="FFFFFF">
                  <a:alpha val="0"/>
                </a:srgbClr>
              </a:clrTo>
            </a:clrChange>
          </a:blip>
          <a:srcRect t="7339" b="11926"/>
          <a:stretch>
            <a:fillRect/>
          </a:stretch>
        </p:blipFill>
        <p:spPr bwMode="auto">
          <a:xfrm>
            <a:off x="3779912" y="404664"/>
            <a:ext cx="1262418" cy="10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مستطيل مستدير الزوايا 19"/>
          <p:cNvSpPr/>
          <p:nvPr/>
        </p:nvSpPr>
        <p:spPr>
          <a:xfrm>
            <a:off x="4211960" y="404664"/>
            <a:ext cx="4320480" cy="72008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ar-IQ"/>
          </a:p>
        </p:txBody>
      </p:sp>
      <p:sp>
        <p:nvSpPr>
          <p:cNvPr id="4" name="مستطيل 3"/>
          <p:cNvSpPr/>
          <p:nvPr/>
        </p:nvSpPr>
        <p:spPr>
          <a:xfrm>
            <a:off x="4459104" y="476672"/>
            <a:ext cx="3767378" cy="523220"/>
          </a:xfrm>
          <a:prstGeom prst="rect">
            <a:avLst/>
          </a:prstGeom>
        </p:spPr>
        <p:txBody>
          <a:bodyPr wrap="none">
            <a:spAutoFit/>
          </a:bodyPr>
          <a:lstStyle/>
          <a:p>
            <a:r>
              <a:rPr lang="ar-IQ" sz="2800" dirty="0" smtClean="0">
                <a:solidFill>
                  <a:srgbClr val="FFFF00"/>
                </a:solidFill>
                <a:cs typeface="PT Bold Heading" pitchFamily="2" charset="-78"/>
              </a:rPr>
              <a:t>2- وظائف المنشأة الصناعية.</a:t>
            </a:r>
          </a:p>
        </p:txBody>
      </p:sp>
      <p:sp>
        <p:nvSpPr>
          <p:cNvPr id="5" name="مربع نص 4"/>
          <p:cNvSpPr txBox="1"/>
          <p:nvPr/>
        </p:nvSpPr>
        <p:spPr>
          <a:xfrm>
            <a:off x="179512" y="1556792"/>
            <a:ext cx="8712968" cy="1569660"/>
          </a:xfrm>
          <a:prstGeom prst="rect">
            <a:avLst/>
          </a:prstGeom>
        </p:spPr>
        <p:style>
          <a:lnRef idx="1">
            <a:schemeClr val="accent5"/>
          </a:lnRef>
          <a:fillRef idx="2">
            <a:schemeClr val="accent5"/>
          </a:fillRef>
          <a:effectRef idx="1">
            <a:schemeClr val="accent5"/>
          </a:effectRef>
          <a:fontRef idx="minor">
            <a:schemeClr val="dk1"/>
          </a:fontRef>
        </p:style>
        <p:txBody>
          <a:bodyPr wrap="square" rtlCol="1">
            <a:spAutoFit/>
          </a:bodyPr>
          <a:lstStyle/>
          <a:p>
            <a:pPr algn="just"/>
            <a:r>
              <a:rPr lang="ar-IQ" sz="2400" b="1" dirty="0" smtClean="0"/>
              <a:t>ان الوظائف التي تقوم  المنشاة الصناعية بتأديتها في الوقت الحاضر اصبحت متعددة و </a:t>
            </a:r>
            <a:r>
              <a:rPr lang="ar-IQ" sz="2400" b="1" dirty="0" err="1" smtClean="0"/>
              <a:t>معقدة </a:t>
            </a:r>
            <a:r>
              <a:rPr lang="ar-IQ" sz="2400" b="1" dirty="0" smtClean="0"/>
              <a:t>، ولهذا تلجأ المنشأة من اجل القيام </a:t>
            </a:r>
            <a:r>
              <a:rPr lang="ar-IQ" sz="2400" b="1" dirty="0" err="1" smtClean="0"/>
              <a:t>بها</a:t>
            </a:r>
            <a:r>
              <a:rPr lang="ar-IQ" sz="2400" b="1" dirty="0" smtClean="0"/>
              <a:t> الى استخدام احدث </a:t>
            </a:r>
            <a:r>
              <a:rPr lang="ar-IQ" sz="2400" b="1" dirty="0" err="1" smtClean="0"/>
              <a:t>التكنلوجيات</a:t>
            </a:r>
            <a:r>
              <a:rPr lang="ar-IQ" sz="2400" b="1" dirty="0" smtClean="0"/>
              <a:t> و </a:t>
            </a:r>
            <a:r>
              <a:rPr lang="ar-IQ" sz="2400" b="1" dirty="0" err="1" smtClean="0"/>
              <a:t>المكائن</a:t>
            </a:r>
            <a:r>
              <a:rPr lang="ar-IQ" sz="2400" b="1" dirty="0" smtClean="0"/>
              <a:t> و الالات و الاشخاص المؤهلين و المتخصصين لغرض السيطرة على انجاز اهداف هذه الوظائف ويمكن حصر الوظائف هذه </a:t>
            </a:r>
            <a:r>
              <a:rPr lang="ar-IQ" sz="2400" b="1" dirty="0" err="1" smtClean="0"/>
              <a:t>بالاتي :-</a:t>
            </a:r>
            <a:r>
              <a:rPr lang="ar-IQ" sz="2400" b="1" dirty="0" smtClean="0"/>
              <a:t> </a:t>
            </a:r>
            <a:endParaRPr lang="ar-IQ" sz="2400" b="1" dirty="0"/>
          </a:p>
        </p:txBody>
      </p:sp>
      <p:sp>
        <p:nvSpPr>
          <p:cNvPr id="6" name="شكل بيضاوي 5"/>
          <p:cNvSpPr/>
          <p:nvPr/>
        </p:nvSpPr>
        <p:spPr>
          <a:xfrm>
            <a:off x="2987824" y="3212976"/>
            <a:ext cx="3168352" cy="3096344"/>
          </a:xfrm>
          <a:prstGeom prst="ellipse">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ar-IQ"/>
          </a:p>
        </p:txBody>
      </p:sp>
      <p:sp>
        <p:nvSpPr>
          <p:cNvPr id="7" name="شكل بيضاوي 6"/>
          <p:cNvSpPr/>
          <p:nvPr/>
        </p:nvSpPr>
        <p:spPr>
          <a:xfrm>
            <a:off x="3456020" y="3702284"/>
            <a:ext cx="2124092" cy="2140860"/>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IQ" dirty="0"/>
          </a:p>
        </p:txBody>
      </p:sp>
      <p:sp>
        <p:nvSpPr>
          <p:cNvPr id="8" name="مثلث متساوي الساقين 7"/>
          <p:cNvSpPr/>
          <p:nvPr/>
        </p:nvSpPr>
        <p:spPr>
          <a:xfrm rot="2459453">
            <a:off x="4848644" y="3470169"/>
            <a:ext cx="753829" cy="1141797"/>
          </a:xfrm>
          <a:prstGeom prst="triangle">
            <a:avLst/>
          </a:prstGeom>
          <a:ln>
            <a:solidFill>
              <a:schemeClr val="accent6">
                <a:lumMod val="25000"/>
              </a:schemeClr>
            </a:solidFill>
            <a:prstDash val="dash"/>
          </a:ln>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IQ"/>
          </a:p>
        </p:txBody>
      </p:sp>
      <p:sp>
        <p:nvSpPr>
          <p:cNvPr id="9" name="مثلث متساوي الساقين 8"/>
          <p:cNvSpPr/>
          <p:nvPr/>
        </p:nvSpPr>
        <p:spPr>
          <a:xfrm rot="13437089">
            <a:off x="3423600" y="5002765"/>
            <a:ext cx="791281" cy="1099121"/>
          </a:xfrm>
          <a:prstGeom prst="triangle">
            <a:avLst/>
          </a:prstGeom>
          <a:ln>
            <a:solidFill>
              <a:schemeClr val="accent6">
                <a:lumMod val="25000"/>
              </a:schemeClr>
            </a:solidFill>
            <a:prstDash val="dash"/>
          </a:ln>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IQ"/>
          </a:p>
        </p:txBody>
      </p:sp>
      <p:sp>
        <p:nvSpPr>
          <p:cNvPr id="10" name="مثلث متساوي الساقين 9"/>
          <p:cNvSpPr/>
          <p:nvPr/>
        </p:nvSpPr>
        <p:spPr>
          <a:xfrm rot="18939679">
            <a:off x="3426752" y="3495745"/>
            <a:ext cx="778328" cy="1161077"/>
          </a:xfrm>
          <a:prstGeom prst="triangle">
            <a:avLst/>
          </a:prstGeom>
          <a:ln>
            <a:solidFill>
              <a:schemeClr val="accent6">
                <a:lumMod val="25000"/>
              </a:schemeClr>
            </a:solidFill>
            <a:prstDash val="dash"/>
          </a:ln>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IQ"/>
          </a:p>
        </p:txBody>
      </p:sp>
      <p:sp>
        <p:nvSpPr>
          <p:cNvPr id="11" name="مثلث متساوي الساقين 10"/>
          <p:cNvSpPr/>
          <p:nvPr/>
        </p:nvSpPr>
        <p:spPr>
          <a:xfrm rot="8162682">
            <a:off x="4914800" y="4967407"/>
            <a:ext cx="786535" cy="1142161"/>
          </a:xfrm>
          <a:prstGeom prst="triangle">
            <a:avLst/>
          </a:prstGeom>
          <a:ln>
            <a:solidFill>
              <a:schemeClr val="accent6">
                <a:lumMod val="25000"/>
              </a:schemeClr>
            </a:solidFill>
            <a:prstDash val="dash"/>
          </a:ln>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IQ"/>
          </a:p>
        </p:txBody>
      </p:sp>
      <p:sp>
        <p:nvSpPr>
          <p:cNvPr id="12" name="شكل بيضاوي 11"/>
          <p:cNvSpPr/>
          <p:nvPr/>
        </p:nvSpPr>
        <p:spPr>
          <a:xfrm>
            <a:off x="3923928" y="4178576"/>
            <a:ext cx="1296144" cy="1224136"/>
          </a:xfrm>
          <a:prstGeom prst="ellipse">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ar-IQ" b="1" dirty="0" smtClean="0">
                <a:solidFill>
                  <a:schemeClr val="bg1"/>
                </a:solidFill>
              </a:rPr>
              <a:t>وظائف المنشأة الصناعية</a:t>
            </a:r>
            <a:endParaRPr lang="ar-IQ" b="1" dirty="0">
              <a:solidFill>
                <a:schemeClr val="bg1"/>
              </a:solidFill>
            </a:endParaRPr>
          </a:p>
        </p:txBody>
      </p:sp>
      <p:sp>
        <p:nvSpPr>
          <p:cNvPr id="14" name="مربع نص 13"/>
          <p:cNvSpPr txBox="1"/>
          <p:nvPr/>
        </p:nvSpPr>
        <p:spPr>
          <a:xfrm>
            <a:off x="5519388" y="4542080"/>
            <a:ext cx="648072" cy="461665"/>
          </a:xfrm>
          <a:prstGeom prst="rect">
            <a:avLst/>
          </a:prstGeom>
          <a:noFill/>
        </p:spPr>
        <p:txBody>
          <a:bodyPr wrap="square" rtlCol="1">
            <a:spAutoFit/>
          </a:bodyPr>
          <a:lstStyle/>
          <a:p>
            <a:pPr algn="ctr"/>
            <a:r>
              <a:rPr lang="ar-IQ" sz="1200" b="1" dirty="0" smtClean="0">
                <a:solidFill>
                  <a:srgbClr val="C00000"/>
                </a:solidFill>
                <a:effectLst>
                  <a:outerShdw blurRad="38100" dist="38100" dir="2700000" algn="tl">
                    <a:srgbClr val="000000">
                      <a:alpha val="43137"/>
                    </a:srgbClr>
                  </a:outerShdw>
                </a:effectLst>
              </a:rPr>
              <a:t>الادارية</a:t>
            </a:r>
          </a:p>
          <a:p>
            <a:pPr algn="ctr"/>
            <a:r>
              <a:rPr lang="ar-IQ" sz="1200" b="1" dirty="0" smtClean="0">
                <a:solidFill>
                  <a:srgbClr val="C00000"/>
                </a:solidFill>
                <a:effectLst>
                  <a:outerShdw blurRad="38100" dist="38100" dir="2700000" algn="tl">
                    <a:srgbClr val="000000">
                      <a:alpha val="43137"/>
                    </a:srgbClr>
                  </a:outerShdw>
                </a:effectLst>
              </a:rPr>
              <a:t>المالية</a:t>
            </a:r>
            <a:endParaRPr lang="ar-IQ" sz="1200" b="1" dirty="0">
              <a:solidFill>
                <a:srgbClr val="C00000"/>
              </a:solidFill>
              <a:effectLst>
                <a:outerShdw blurRad="38100" dist="38100" dir="2700000" algn="tl">
                  <a:srgbClr val="000000">
                    <a:alpha val="43137"/>
                  </a:srgbClr>
                </a:outerShdw>
              </a:effectLst>
            </a:endParaRPr>
          </a:p>
        </p:txBody>
      </p:sp>
      <p:sp>
        <p:nvSpPr>
          <p:cNvPr id="15" name="مربع نص 14"/>
          <p:cNvSpPr txBox="1"/>
          <p:nvPr/>
        </p:nvSpPr>
        <p:spPr>
          <a:xfrm>
            <a:off x="4499992" y="5847655"/>
            <a:ext cx="648072" cy="461665"/>
          </a:xfrm>
          <a:prstGeom prst="rect">
            <a:avLst/>
          </a:prstGeom>
          <a:noFill/>
        </p:spPr>
        <p:txBody>
          <a:bodyPr wrap="square" rtlCol="1">
            <a:spAutoFit/>
          </a:bodyPr>
          <a:lstStyle/>
          <a:p>
            <a:pPr algn="ctr"/>
            <a:r>
              <a:rPr lang="ar-IQ" sz="1200" b="1" dirty="0" smtClean="0">
                <a:solidFill>
                  <a:srgbClr val="C00000"/>
                </a:solidFill>
                <a:effectLst>
                  <a:outerShdw blurRad="38100" dist="38100" dir="2700000" algn="tl">
                    <a:srgbClr val="000000">
                      <a:alpha val="43137"/>
                    </a:srgbClr>
                  </a:outerShdw>
                </a:effectLst>
              </a:rPr>
              <a:t>ادارة الافراد</a:t>
            </a:r>
            <a:endParaRPr lang="ar-IQ" sz="1200" b="1" dirty="0">
              <a:solidFill>
                <a:srgbClr val="C00000"/>
              </a:solidFill>
              <a:effectLst>
                <a:outerShdw blurRad="38100" dist="38100" dir="2700000" algn="tl">
                  <a:srgbClr val="000000">
                    <a:alpha val="43137"/>
                  </a:srgbClr>
                </a:outerShdw>
              </a:effectLst>
            </a:endParaRPr>
          </a:p>
        </p:txBody>
      </p:sp>
      <p:sp>
        <p:nvSpPr>
          <p:cNvPr id="16" name="مربع نص 15"/>
          <p:cNvSpPr txBox="1"/>
          <p:nvPr/>
        </p:nvSpPr>
        <p:spPr>
          <a:xfrm>
            <a:off x="3995936" y="5847655"/>
            <a:ext cx="792088" cy="461665"/>
          </a:xfrm>
          <a:prstGeom prst="rect">
            <a:avLst/>
          </a:prstGeom>
          <a:noFill/>
        </p:spPr>
        <p:txBody>
          <a:bodyPr wrap="square" rtlCol="1">
            <a:spAutoFit/>
          </a:bodyPr>
          <a:lstStyle/>
          <a:p>
            <a:pPr algn="ctr"/>
            <a:r>
              <a:rPr lang="ar-IQ" sz="1200" b="1" dirty="0" smtClean="0">
                <a:solidFill>
                  <a:srgbClr val="C00000"/>
                </a:solidFill>
                <a:effectLst>
                  <a:outerShdw blurRad="38100" dist="38100" dir="2700000" algn="tl">
                    <a:srgbClr val="000000">
                      <a:alpha val="43137"/>
                    </a:srgbClr>
                  </a:outerShdw>
                </a:effectLst>
              </a:rPr>
              <a:t>و العلاقات الصناعية</a:t>
            </a:r>
            <a:endParaRPr lang="ar-IQ" sz="1200" b="1" dirty="0">
              <a:solidFill>
                <a:srgbClr val="C00000"/>
              </a:solidFill>
              <a:effectLst>
                <a:outerShdw blurRad="38100" dist="38100" dir="2700000" algn="tl">
                  <a:srgbClr val="000000">
                    <a:alpha val="43137"/>
                  </a:srgbClr>
                </a:outerShdw>
              </a:effectLst>
            </a:endParaRPr>
          </a:p>
        </p:txBody>
      </p:sp>
      <p:sp>
        <p:nvSpPr>
          <p:cNvPr id="17" name="مربع نص 16"/>
          <p:cNvSpPr txBox="1"/>
          <p:nvPr/>
        </p:nvSpPr>
        <p:spPr>
          <a:xfrm>
            <a:off x="2901068" y="4451860"/>
            <a:ext cx="648072" cy="461665"/>
          </a:xfrm>
          <a:prstGeom prst="rect">
            <a:avLst/>
          </a:prstGeom>
          <a:noFill/>
        </p:spPr>
        <p:txBody>
          <a:bodyPr wrap="square" rtlCol="1">
            <a:spAutoFit/>
          </a:bodyPr>
          <a:lstStyle/>
          <a:p>
            <a:pPr algn="ctr"/>
            <a:r>
              <a:rPr lang="ar-IQ" sz="1200" b="1" dirty="0" smtClean="0">
                <a:solidFill>
                  <a:srgbClr val="C00000"/>
                </a:solidFill>
                <a:effectLst>
                  <a:outerShdw blurRad="38100" dist="38100" dir="2700000" algn="tl">
                    <a:srgbClr val="000000">
                      <a:alpha val="43137"/>
                    </a:srgbClr>
                  </a:outerShdw>
                </a:effectLst>
              </a:rPr>
              <a:t>تطوير المنتجات</a:t>
            </a:r>
            <a:endParaRPr lang="ar-IQ" sz="1200" b="1" dirty="0">
              <a:solidFill>
                <a:srgbClr val="C00000"/>
              </a:solidFill>
              <a:effectLst>
                <a:outerShdw blurRad="38100" dist="38100" dir="2700000" algn="tl">
                  <a:srgbClr val="000000">
                    <a:alpha val="43137"/>
                  </a:srgbClr>
                </a:outerShdw>
              </a:effectLst>
            </a:endParaRPr>
          </a:p>
        </p:txBody>
      </p:sp>
      <p:sp>
        <p:nvSpPr>
          <p:cNvPr id="18" name="مربع نص 17"/>
          <p:cNvSpPr txBox="1"/>
          <p:nvPr/>
        </p:nvSpPr>
        <p:spPr>
          <a:xfrm>
            <a:off x="4067944" y="3356992"/>
            <a:ext cx="864096" cy="276999"/>
          </a:xfrm>
          <a:prstGeom prst="rect">
            <a:avLst/>
          </a:prstGeom>
          <a:noFill/>
        </p:spPr>
        <p:txBody>
          <a:bodyPr wrap="square" rtlCol="1">
            <a:spAutoFit/>
          </a:bodyPr>
          <a:lstStyle/>
          <a:p>
            <a:r>
              <a:rPr lang="ar-IQ" sz="1200" b="1" dirty="0" smtClean="0">
                <a:solidFill>
                  <a:srgbClr val="C00000"/>
                </a:solidFill>
                <a:effectLst>
                  <a:outerShdw blurRad="38100" dist="38100" dir="2700000" algn="tl">
                    <a:srgbClr val="000000">
                      <a:alpha val="43137"/>
                    </a:srgbClr>
                  </a:outerShdw>
                </a:effectLst>
              </a:rPr>
              <a:t>الانتاج</a:t>
            </a:r>
            <a:endParaRPr lang="ar-IQ" sz="1200" b="1" dirty="0">
              <a:solidFill>
                <a:srgbClr val="C00000"/>
              </a:solidFill>
              <a:effectLst>
                <a:outerShdw blurRad="38100" dist="38100" dir="2700000" algn="tl">
                  <a:srgbClr val="000000">
                    <a:alpha val="43137"/>
                  </a:srgbClr>
                </a:outerShdw>
              </a:effectLst>
            </a:endParaRPr>
          </a:p>
        </p:txBody>
      </p:sp>
      <p:sp>
        <p:nvSpPr>
          <p:cNvPr id="19" name="مستطيل 18"/>
          <p:cNvSpPr/>
          <p:nvPr/>
        </p:nvSpPr>
        <p:spPr>
          <a:xfrm>
            <a:off x="2360210" y="6344652"/>
            <a:ext cx="4166525" cy="369332"/>
          </a:xfrm>
          <a:prstGeom prst="rect">
            <a:avLst/>
          </a:prstGeom>
        </p:spPr>
        <p:txBody>
          <a:bodyPr wrap="none">
            <a:spAutoFit/>
          </a:bodyPr>
          <a:lstStyle/>
          <a:p>
            <a:r>
              <a:rPr lang="ar-IQ" b="1" dirty="0" smtClean="0">
                <a:solidFill>
                  <a:srgbClr val="FFFF00"/>
                </a:solidFill>
                <a:effectLst>
                  <a:outerShdw blurRad="38100" dist="38100" dir="2700000" algn="tl">
                    <a:srgbClr val="000000">
                      <a:alpha val="43137"/>
                    </a:srgbClr>
                  </a:outerShdw>
                </a:effectLst>
              </a:rPr>
              <a:t>الوظائف الرئيسية التي تقوم المنشاة الصناعية </a:t>
            </a:r>
            <a:r>
              <a:rPr lang="ar-IQ" b="1" dirty="0" err="1" smtClean="0">
                <a:solidFill>
                  <a:srgbClr val="FFFF00"/>
                </a:solidFill>
                <a:effectLst>
                  <a:outerShdw blurRad="38100" dist="38100" dir="2700000" algn="tl">
                    <a:srgbClr val="000000">
                      <a:alpha val="43137"/>
                    </a:srgbClr>
                  </a:outerShdw>
                </a:effectLst>
              </a:rPr>
              <a:t>بتاديتها</a:t>
            </a:r>
            <a:endParaRPr lang="ar-IQ" b="1" dirty="0">
              <a:solidFill>
                <a:srgbClr val="FFFF00"/>
              </a:solidFill>
              <a:effectLst>
                <a:outerShdw blurRad="38100" dist="38100" dir="2700000" algn="tl">
                  <a:srgbClr val="000000">
                    <a:alpha val="43137"/>
                  </a:srgbClr>
                </a:outerShdw>
              </a:effectLst>
            </a:endParaRPr>
          </a:p>
        </p:txBody>
      </p:sp>
      <p:sp>
        <p:nvSpPr>
          <p:cNvPr id="21" name="مربع نص 20"/>
          <p:cNvSpPr txBox="1"/>
          <p:nvPr/>
        </p:nvSpPr>
        <p:spPr>
          <a:xfrm>
            <a:off x="8430936" y="6319652"/>
            <a:ext cx="648072" cy="523220"/>
          </a:xfrm>
          <a:prstGeom prst="rect">
            <a:avLst/>
          </a:prstGeom>
          <a:noFill/>
        </p:spPr>
        <p:txBody>
          <a:bodyPr wrap="square" rtlCol="1">
            <a:spAutoFit/>
          </a:bodyPr>
          <a:lstStyle/>
          <a:p>
            <a:r>
              <a:rPr lang="ar-IQ" sz="2800" b="1" dirty="0" smtClean="0"/>
              <a:t>9</a:t>
            </a:r>
            <a:endParaRPr lang="ar-IQ" sz="2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395536" y="1534140"/>
            <a:ext cx="8208912" cy="3046988"/>
          </a:xfrm>
          <a:prstGeom prst="rect">
            <a:avLst/>
          </a:prstGeom>
          <a:noFill/>
        </p:spPr>
        <p:txBody>
          <a:bodyPr wrap="square" rtlCol="1">
            <a:spAutoFit/>
          </a:bodyPr>
          <a:lstStyle/>
          <a:p>
            <a:r>
              <a:rPr lang="ar-IQ" sz="3200" b="1" u="sng" dirty="0" smtClean="0">
                <a:solidFill>
                  <a:srgbClr val="FFFF00"/>
                </a:solidFill>
                <a:effectLst>
                  <a:outerShdw blurRad="38100" dist="38100" dir="2700000" algn="tl">
                    <a:srgbClr val="000000">
                      <a:alpha val="43137"/>
                    </a:srgbClr>
                  </a:outerShdw>
                </a:effectLst>
              </a:rPr>
              <a:t>1- </a:t>
            </a:r>
            <a:r>
              <a:rPr lang="ar-IQ" sz="3200" b="1" u="sng" dirty="0" err="1" smtClean="0">
                <a:solidFill>
                  <a:srgbClr val="FFFF00"/>
                </a:solidFill>
                <a:effectLst>
                  <a:outerShdw blurRad="38100" dist="38100" dir="2700000" algn="tl">
                    <a:srgbClr val="000000">
                      <a:alpha val="43137"/>
                    </a:srgbClr>
                  </a:outerShdw>
                </a:effectLst>
              </a:rPr>
              <a:t>الانتاج :</a:t>
            </a:r>
            <a:endParaRPr lang="ar-IQ" sz="3200" b="1" u="sng" dirty="0" smtClean="0">
              <a:solidFill>
                <a:srgbClr val="FFFF00"/>
              </a:solidFill>
              <a:effectLst>
                <a:outerShdw blurRad="38100" dist="38100" dir="2700000" algn="tl">
                  <a:srgbClr val="000000">
                    <a:alpha val="43137"/>
                  </a:srgbClr>
                </a:outerShdw>
              </a:effectLst>
            </a:endParaRPr>
          </a:p>
          <a:p>
            <a:pPr algn="just"/>
            <a:r>
              <a:rPr lang="ar-IQ" sz="3200" b="1" dirty="0" smtClean="0">
                <a:effectLst>
                  <a:outerShdw blurRad="38100" dist="38100" dir="2700000" algn="tl">
                    <a:srgbClr val="000000">
                      <a:alpha val="43137"/>
                    </a:srgbClr>
                  </a:outerShdw>
                </a:effectLst>
              </a:rPr>
              <a:t>تتضمن و </a:t>
            </a:r>
            <a:r>
              <a:rPr lang="ar-IQ" sz="3200" b="1" dirty="0" err="1" smtClean="0">
                <a:effectLst>
                  <a:outerShdw blurRad="38100" dist="38100" dir="2700000" algn="tl">
                    <a:srgbClr val="000000">
                      <a:alpha val="43137"/>
                    </a:srgbClr>
                  </a:outerShdw>
                </a:effectLst>
              </a:rPr>
              <a:t>ظيفية</a:t>
            </a:r>
            <a:r>
              <a:rPr lang="ar-IQ" sz="3200" b="1" dirty="0" smtClean="0">
                <a:effectLst>
                  <a:outerShdw blurRad="38100" dist="38100" dir="2700000" algn="tl">
                    <a:srgbClr val="000000">
                      <a:alpha val="43137"/>
                    </a:srgbClr>
                  </a:outerShdw>
                </a:effectLst>
              </a:rPr>
              <a:t> الانتاج عددا من الوظائف لفرعية مثل التخطيط و مراقبة الانتاج و الجودة و مراقبة الانتاج و مراقبة سير العمل خلال العمليات و المراحل التصنيعية و </a:t>
            </a:r>
            <a:r>
              <a:rPr lang="ar-IQ" sz="3200" b="1" dirty="0" err="1" smtClean="0">
                <a:effectLst>
                  <a:outerShdw blurRad="38100" dist="38100" dir="2700000" algn="tl">
                    <a:srgbClr val="000000">
                      <a:alpha val="43137"/>
                    </a:srgbClr>
                  </a:outerShdw>
                </a:effectLst>
              </a:rPr>
              <a:t>الانتاجية .</a:t>
            </a:r>
            <a:r>
              <a:rPr lang="ar-IQ" sz="3200" b="1" dirty="0" smtClean="0">
                <a:effectLst>
                  <a:outerShdw blurRad="38100" dist="38100" dir="2700000" algn="tl">
                    <a:srgbClr val="000000">
                      <a:alpha val="43137"/>
                    </a:srgbClr>
                  </a:outerShdw>
                </a:effectLst>
              </a:rPr>
              <a:t> الغرض منها تسهيل عملية الانتاج كأعمال الهندسية الصناعية المتعلقة بالصيانة </a:t>
            </a:r>
            <a:r>
              <a:rPr lang="ar-IQ" sz="3200" b="1" dirty="0" err="1" smtClean="0">
                <a:effectLst>
                  <a:outerShdw blurRad="38100" dist="38100" dir="2700000" algn="tl">
                    <a:srgbClr val="000000">
                      <a:alpha val="43137"/>
                    </a:srgbClr>
                  </a:outerShdw>
                </a:effectLst>
              </a:rPr>
              <a:t>والادامة.</a:t>
            </a:r>
            <a:r>
              <a:rPr lang="ar-IQ" sz="3200" b="1" dirty="0" smtClean="0">
                <a:effectLst>
                  <a:outerShdw blurRad="38100" dist="38100" dir="2700000" algn="tl">
                    <a:srgbClr val="000000">
                      <a:alpha val="43137"/>
                    </a:srgbClr>
                  </a:outerShdw>
                </a:effectLst>
              </a:rPr>
              <a:t> </a:t>
            </a:r>
            <a:endParaRPr lang="ar-IQ" sz="3200" b="1" dirty="0">
              <a:effectLst>
                <a:outerShdw blurRad="38100" dist="38100" dir="2700000" algn="tl">
                  <a:srgbClr val="000000">
                    <a:alpha val="43137"/>
                  </a:srgbClr>
                </a:outerShdw>
              </a:effectLst>
            </a:endParaRPr>
          </a:p>
        </p:txBody>
      </p:sp>
      <p:sp>
        <p:nvSpPr>
          <p:cNvPr id="5" name="مربع نص 4"/>
          <p:cNvSpPr txBox="1"/>
          <p:nvPr/>
        </p:nvSpPr>
        <p:spPr>
          <a:xfrm>
            <a:off x="323528" y="548680"/>
            <a:ext cx="8424936" cy="523220"/>
          </a:xfrm>
          <a:prstGeom prst="rect">
            <a:avLst/>
          </a:prstGeom>
          <a:noFill/>
        </p:spPr>
        <p:txBody>
          <a:bodyPr wrap="square" rtlCol="1">
            <a:spAutoFit/>
          </a:bodyPr>
          <a:lstStyle/>
          <a:p>
            <a:r>
              <a:rPr lang="ar-SA" sz="2800" b="1" u="sng" dirty="0">
                <a:solidFill>
                  <a:srgbClr val="FFFF00"/>
                </a:solidFill>
              </a:rPr>
              <a:t>ويمكن تقسيم مؤشرات تقييم الانتاج إلى خمسة مجموعات رئيسية</a:t>
            </a:r>
            <a:endParaRPr lang="ar-IQ" sz="2800" b="1" u="sng" dirty="0">
              <a:solidFill>
                <a:srgbClr val="FFFF00"/>
              </a:solidFill>
              <a:effectLst>
                <a:outerShdw blurRad="38100" dist="38100" dir="2700000" algn="tl">
                  <a:srgbClr val="000000">
                    <a:alpha val="43137"/>
                  </a:srgbClr>
                </a:outerShdw>
              </a:effectLst>
            </a:endParaRPr>
          </a:p>
        </p:txBody>
      </p:sp>
      <p:pic>
        <p:nvPicPr>
          <p:cNvPr id="6" name="صورة 5" descr="images (3).jpg"/>
          <p:cNvPicPr>
            <a:picLocks noChangeAspect="1"/>
          </p:cNvPicPr>
          <p:nvPr/>
        </p:nvPicPr>
        <p:blipFill>
          <a:blip r:embed="rId2" cstate="print"/>
          <a:stretch>
            <a:fillRect/>
          </a:stretch>
        </p:blipFill>
        <p:spPr>
          <a:xfrm>
            <a:off x="683568" y="4725144"/>
            <a:ext cx="2628900" cy="1743075"/>
          </a:xfrm>
          <a:prstGeom prst="rect">
            <a:avLst/>
          </a:prstGeom>
        </p:spPr>
      </p:pic>
      <p:pic>
        <p:nvPicPr>
          <p:cNvPr id="7" name="صورة 6" descr="images (4).jpg"/>
          <p:cNvPicPr>
            <a:picLocks noChangeAspect="1"/>
          </p:cNvPicPr>
          <p:nvPr/>
        </p:nvPicPr>
        <p:blipFill>
          <a:blip r:embed="rId3" cstate="print"/>
          <a:stretch>
            <a:fillRect/>
          </a:stretch>
        </p:blipFill>
        <p:spPr>
          <a:xfrm>
            <a:off x="3419872" y="4725144"/>
            <a:ext cx="2962275" cy="1728192"/>
          </a:xfrm>
          <a:prstGeom prst="rect">
            <a:avLst/>
          </a:prstGeom>
        </p:spPr>
      </p:pic>
      <p:pic>
        <p:nvPicPr>
          <p:cNvPr id="8" name="صورة 7" descr="images (5).jpg"/>
          <p:cNvPicPr>
            <a:picLocks noChangeAspect="1"/>
          </p:cNvPicPr>
          <p:nvPr/>
        </p:nvPicPr>
        <p:blipFill>
          <a:blip r:embed="rId4" cstate="print"/>
          <a:stretch>
            <a:fillRect/>
          </a:stretch>
        </p:blipFill>
        <p:spPr>
          <a:xfrm>
            <a:off x="6444208" y="4725144"/>
            <a:ext cx="2352675" cy="1727076"/>
          </a:xfrm>
          <a:prstGeom prst="rect">
            <a:avLst/>
          </a:prstGeom>
        </p:spPr>
      </p:pic>
      <p:sp>
        <p:nvSpPr>
          <p:cNvPr id="9" name="مربع نص 8"/>
          <p:cNvSpPr txBox="1"/>
          <p:nvPr/>
        </p:nvSpPr>
        <p:spPr>
          <a:xfrm>
            <a:off x="8460432" y="6408140"/>
            <a:ext cx="648072" cy="400110"/>
          </a:xfrm>
          <a:prstGeom prst="rect">
            <a:avLst/>
          </a:prstGeom>
          <a:noFill/>
        </p:spPr>
        <p:txBody>
          <a:bodyPr wrap="square" rtlCol="1">
            <a:spAutoFit/>
          </a:bodyPr>
          <a:lstStyle/>
          <a:p>
            <a:r>
              <a:rPr lang="ar-IQ" sz="2000" b="1" dirty="0" smtClean="0"/>
              <a:t>10</a:t>
            </a:r>
            <a:endParaRPr lang="ar-IQ" sz="2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467544" y="1772816"/>
            <a:ext cx="8136904" cy="2062103"/>
          </a:xfrm>
          <a:prstGeom prst="rect">
            <a:avLst/>
          </a:prstGeom>
          <a:noFill/>
        </p:spPr>
        <p:txBody>
          <a:bodyPr wrap="square" rtlCol="1">
            <a:spAutoFit/>
          </a:bodyPr>
          <a:lstStyle/>
          <a:p>
            <a:r>
              <a:rPr lang="ar-IQ" sz="3200" b="1" u="sng" dirty="0">
                <a:solidFill>
                  <a:srgbClr val="FFFF00"/>
                </a:solidFill>
                <a:effectLst>
                  <a:outerShdw blurRad="38100" dist="38100" dir="2700000" algn="tl">
                    <a:srgbClr val="000000">
                      <a:alpha val="43137"/>
                    </a:srgbClr>
                  </a:outerShdw>
                </a:effectLst>
              </a:rPr>
              <a:t>2- تطوير </a:t>
            </a:r>
            <a:r>
              <a:rPr lang="ar-IQ" sz="3200" b="1" u="sng" dirty="0" err="1">
                <a:solidFill>
                  <a:srgbClr val="FFFF00"/>
                </a:solidFill>
                <a:effectLst>
                  <a:outerShdw blurRad="38100" dist="38100" dir="2700000" algn="tl">
                    <a:srgbClr val="000000">
                      <a:alpha val="43137"/>
                    </a:srgbClr>
                  </a:outerShdw>
                </a:effectLst>
              </a:rPr>
              <a:t>المنتجات :</a:t>
            </a:r>
            <a:endParaRPr lang="ar-IQ" sz="3200" b="1" u="sng" dirty="0">
              <a:solidFill>
                <a:srgbClr val="FFFF00"/>
              </a:solidFill>
              <a:effectLst>
                <a:outerShdw blurRad="38100" dist="38100" dir="2700000" algn="tl">
                  <a:srgbClr val="000000">
                    <a:alpha val="43137"/>
                  </a:srgbClr>
                </a:outerShdw>
              </a:effectLst>
            </a:endParaRPr>
          </a:p>
          <a:p>
            <a:r>
              <a:rPr lang="ar-IQ" sz="3200" b="1" dirty="0">
                <a:effectLst>
                  <a:outerShdw blurRad="38100" dist="38100" dir="2700000" algn="tl">
                    <a:srgbClr val="000000">
                      <a:alpha val="43137"/>
                    </a:srgbClr>
                  </a:outerShdw>
                </a:effectLst>
              </a:rPr>
              <a:t>هي احدى الوظائف </a:t>
            </a:r>
            <a:r>
              <a:rPr lang="ar-IQ" sz="3200" b="1" dirty="0" err="1">
                <a:effectLst>
                  <a:outerShdw blurRad="38100" dist="38100" dir="2700000" algn="tl">
                    <a:srgbClr val="000000">
                      <a:alpha val="43137"/>
                    </a:srgbClr>
                  </a:outerShdw>
                </a:effectLst>
              </a:rPr>
              <a:t>المتخصصة </a:t>
            </a:r>
            <a:r>
              <a:rPr lang="ar-IQ" sz="3200" b="1" dirty="0">
                <a:effectLst>
                  <a:outerShdw blurRad="38100" dist="38100" dir="2700000" algn="tl">
                    <a:srgbClr val="000000">
                      <a:alpha val="43137"/>
                    </a:srgbClr>
                  </a:outerShdw>
                </a:effectLst>
              </a:rPr>
              <a:t>، تهدف الى اشباع حاجة المجتمع و تحقيق رغباته الاقتصادية و الاجتماعية والسياسية عن طريق بيع اكثر الكميات من السلع داخل الاسواق المحلية  </a:t>
            </a:r>
          </a:p>
        </p:txBody>
      </p:sp>
      <p:grpSp>
        <p:nvGrpSpPr>
          <p:cNvPr id="9" name="مجموعة 8"/>
          <p:cNvGrpSpPr/>
          <p:nvPr/>
        </p:nvGrpSpPr>
        <p:grpSpPr>
          <a:xfrm>
            <a:off x="2771800" y="4149080"/>
            <a:ext cx="3210864" cy="2016224"/>
            <a:chOff x="683568" y="4149080"/>
            <a:chExt cx="3036196" cy="2016224"/>
          </a:xfrm>
        </p:grpSpPr>
        <p:pic>
          <p:nvPicPr>
            <p:cNvPr id="5" name="صورة 4" descr="images (6).jpg"/>
            <p:cNvPicPr>
              <a:picLocks noChangeAspect="1"/>
            </p:cNvPicPr>
            <p:nvPr/>
          </p:nvPicPr>
          <p:blipFill>
            <a:blip r:embed="rId2" cstate="print"/>
            <a:stretch>
              <a:fillRect/>
            </a:stretch>
          </p:blipFill>
          <p:spPr>
            <a:xfrm>
              <a:off x="683568" y="4149080"/>
              <a:ext cx="3036196" cy="2016224"/>
            </a:xfrm>
            <a:prstGeom prst="rect">
              <a:avLst/>
            </a:prstGeom>
            <a:ln>
              <a:noFill/>
            </a:ln>
            <a:effectLst>
              <a:softEdge rad="112500"/>
            </a:effectLst>
          </p:spPr>
        </p:pic>
        <p:sp>
          <p:nvSpPr>
            <p:cNvPr id="8" name="مستطيل 7"/>
            <p:cNvSpPr/>
            <p:nvPr/>
          </p:nvSpPr>
          <p:spPr>
            <a:xfrm>
              <a:off x="1619672" y="5733256"/>
              <a:ext cx="1008112" cy="288032"/>
            </a:xfrm>
            <a:prstGeom prst="rect">
              <a:avLst/>
            </a:prstGeom>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IQ"/>
            </a:p>
          </p:txBody>
        </p:sp>
        <p:pic>
          <p:nvPicPr>
            <p:cNvPr id="7" name="صورة 6" descr="images (7).jpg"/>
            <p:cNvPicPr>
              <a:picLocks noChangeAspect="1"/>
            </p:cNvPicPr>
            <p:nvPr/>
          </p:nvPicPr>
          <p:blipFill>
            <a:blip r:embed="rId3" cstate="print">
              <a:clrChange>
                <a:clrFrom>
                  <a:srgbClr val="FFFFFF"/>
                </a:clrFrom>
                <a:clrTo>
                  <a:srgbClr val="FFFFFF">
                    <a:alpha val="0"/>
                  </a:srgbClr>
                </a:clrTo>
              </a:clrChange>
            </a:blip>
            <a:stretch>
              <a:fillRect/>
            </a:stretch>
          </p:blipFill>
          <p:spPr>
            <a:xfrm>
              <a:off x="1041876" y="4582020"/>
              <a:ext cx="2132476" cy="1415802"/>
            </a:xfrm>
            <a:prstGeom prst="rect">
              <a:avLst/>
            </a:prstGeom>
            <a:ln>
              <a:noFill/>
            </a:ln>
            <a:effectLst>
              <a:softEdge rad="112500"/>
            </a:effectLst>
          </p:spPr>
        </p:pic>
      </p:grpSp>
      <p:pic>
        <p:nvPicPr>
          <p:cNvPr id="10" name="صورة 9" descr="images (8).jpg"/>
          <p:cNvPicPr>
            <a:picLocks noChangeAspect="1"/>
          </p:cNvPicPr>
          <p:nvPr/>
        </p:nvPicPr>
        <p:blipFill>
          <a:blip r:embed="rId4" cstate="print"/>
          <a:stretch>
            <a:fillRect/>
          </a:stretch>
        </p:blipFill>
        <p:spPr>
          <a:xfrm>
            <a:off x="5868144" y="4149080"/>
            <a:ext cx="2967608" cy="2016224"/>
          </a:xfrm>
          <a:prstGeom prst="rect">
            <a:avLst/>
          </a:prstGeom>
          <a:ln>
            <a:noFill/>
          </a:ln>
          <a:effectLst>
            <a:softEdge rad="112500"/>
          </a:effectLst>
        </p:spPr>
      </p:pic>
      <p:pic>
        <p:nvPicPr>
          <p:cNvPr id="11" name="صورة 10" descr="images (9).jpg"/>
          <p:cNvPicPr>
            <a:picLocks noChangeAspect="1"/>
          </p:cNvPicPr>
          <p:nvPr/>
        </p:nvPicPr>
        <p:blipFill>
          <a:blip r:embed="rId5" cstate="print"/>
          <a:stretch>
            <a:fillRect/>
          </a:stretch>
        </p:blipFill>
        <p:spPr>
          <a:xfrm>
            <a:off x="242672" y="4136064"/>
            <a:ext cx="2745152" cy="2029240"/>
          </a:xfrm>
          <a:prstGeom prst="rect">
            <a:avLst/>
          </a:prstGeom>
          <a:ln>
            <a:noFill/>
          </a:ln>
          <a:effectLst>
            <a:softEdge rad="112500"/>
          </a:effectLst>
        </p:spPr>
      </p:pic>
      <p:sp>
        <p:nvSpPr>
          <p:cNvPr id="12" name="مربع نص 11"/>
          <p:cNvSpPr txBox="1"/>
          <p:nvPr/>
        </p:nvSpPr>
        <p:spPr>
          <a:xfrm>
            <a:off x="8460432" y="6408140"/>
            <a:ext cx="648072" cy="400110"/>
          </a:xfrm>
          <a:prstGeom prst="rect">
            <a:avLst/>
          </a:prstGeom>
          <a:noFill/>
        </p:spPr>
        <p:txBody>
          <a:bodyPr wrap="square" rtlCol="1">
            <a:spAutoFit/>
          </a:bodyPr>
          <a:lstStyle/>
          <a:p>
            <a:r>
              <a:rPr lang="ar-IQ" sz="2000" b="1" dirty="0" smtClean="0"/>
              <a:t>11</a:t>
            </a:r>
            <a:endParaRPr lang="ar-IQ" sz="28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216024" y="1484784"/>
            <a:ext cx="8604448" cy="3046988"/>
          </a:xfrm>
          <a:prstGeom prst="rect">
            <a:avLst/>
          </a:prstGeom>
          <a:noFill/>
        </p:spPr>
        <p:txBody>
          <a:bodyPr wrap="square" rtlCol="1">
            <a:spAutoFit/>
          </a:bodyPr>
          <a:lstStyle/>
          <a:p>
            <a:r>
              <a:rPr lang="ar-IQ" sz="3200" b="1" u="sng" dirty="0">
                <a:solidFill>
                  <a:srgbClr val="FFFF00"/>
                </a:solidFill>
                <a:effectLst>
                  <a:outerShdw blurRad="38100" dist="38100" dir="2700000" algn="tl">
                    <a:srgbClr val="000000">
                      <a:alpha val="43137"/>
                    </a:srgbClr>
                  </a:outerShdw>
                </a:effectLst>
              </a:rPr>
              <a:t>3- </a:t>
            </a:r>
            <a:r>
              <a:rPr lang="ar-IQ" sz="3200" b="1" u="sng" dirty="0" err="1">
                <a:solidFill>
                  <a:srgbClr val="FFFF00"/>
                </a:solidFill>
                <a:effectLst>
                  <a:outerShdw blurRad="38100" dist="38100" dir="2700000" algn="tl">
                    <a:srgbClr val="000000">
                      <a:alpha val="43137"/>
                    </a:srgbClr>
                  </a:outerShdw>
                </a:effectLst>
              </a:rPr>
              <a:t>التسويق :</a:t>
            </a:r>
            <a:endParaRPr lang="ar-IQ" sz="3200" b="1" u="sng" dirty="0">
              <a:solidFill>
                <a:srgbClr val="FFFF00"/>
              </a:solidFill>
              <a:effectLst>
                <a:outerShdw blurRad="38100" dist="38100" dir="2700000" algn="tl">
                  <a:srgbClr val="000000">
                    <a:alpha val="43137"/>
                  </a:srgbClr>
                </a:outerShdw>
              </a:effectLst>
            </a:endParaRPr>
          </a:p>
          <a:p>
            <a:r>
              <a:rPr lang="ar-IQ" sz="3200" b="1" dirty="0">
                <a:effectLst>
                  <a:outerShdw blurRad="38100" dist="38100" dir="2700000" algn="tl">
                    <a:srgbClr val="000000">
                      <a:alpha val="43137"/>
                    </a:srgbClr>
                  </a:outerShdw>
                </a:effectLst>
              </a:rPr>
              <a:t>هو نشاط يهدف الى خلق منافع </a:t>
            </a:r>
            <a:r>
              <a:rPr lang="ar-IQ" sz="3200" b="1" dirty="0" err="1">
                <a:effectLst>
                  <a:outerShdw blurRad="38100" dist="38100" dir="2700000" algn="tl">
                    <a:srgbClr val="000000">
                      <a:alpha val="43137"/>
                    </a:srgbClr>
                  </a:outerShdw>
                </a:effectLst>
              </a:rPr>
              <a:t>زمانية</a:t>
            </a:r>
            <a:r>
              <a:rPr lang="ar-IQ" sz="3200" b="1" dirty="0">
                <a:effectLst>
                  <a:outerShdw blurRad="38100" dist="38100" dir="2700000" algn="tl">
                    <a:srgbClr val="000000">
                      <a:alpha val="43137"/>
                    </a:srgbClr>
                  </a:outerShdw>
                </a:effectLst>
              </a:rPr>
              <a:t> و </a:t>
            </a:r>
            <a:r>
              <a:rPr lang="ar-IQ" sz="3200" b="1" dirty="0" err="1">
                <a:effectLst>
                  <a:outerShdw blurRad="38100" dist="38100" dir="2700000" algn="tl">
                    <a:srgbClr val="000000">
                      <a:alpha val="43137"/>
                    </a:srgbClr>
                  </a:outerShdw>
                </a:effectLst>
              </a:rPr>
              <a:t>مكانيكة</a:t>
            </a:r>
            <a:r>
              <a:rPr lang="ar-IQ" sz="3200" b="1" dirty="0">
                <a:effectLst>
                  <a:outerShdw blurRad="38100" dist="38100" dir="2700000" algn="tl">
                    <a:srgbClr val="000000">
                      <a:alpha val="43137"/>
                    </a:srgbClr>
                  </a:outerShdw>
                </a:effectLst>
              </a:rPr>
              <a:t> فهو بشمل عدة وظائف تهدف الى تمكين المنشاة من الحصول على المواد الاولية و </a:t>
            </a:r>
            <a:r>
              <a:rPr lang="ar-IQ" sz="3200" b="1" dirty="0" err="1">
                <a:effectLst>
                  <a:outerShdw blurRad="38100" dist="38100" dir="2700000" algn="tl">
                    <a:srgbClr val="000000">
                      <a:alpha val="43137"/>
                    </a:srgbClr>
                  </a:outerShdw>
                </a:effectLst>
              </a:rPr>
              <a:t>المكائن</a:t>
            </a:r>
            <a:r>
              <a:rPr lang="ar-IQ" sz="3200" b="1" dirty="0">
                <a:effectLst>
                  <a:outerShdw blurRad="38100" dist="38100" dir="2700000" algn="tl">
                    <a:srgbClr val="000000">
                      <a:alpha val="43137"/>
                    </a:srgbClr>
                  </a:outerShdw>
                </a:effectLst>
              </a:rPr>
              <a:t> و المعدات </a:t>
            </a:r>
            <a:r>
              <a:rPr lang="ar-IQ" sz="3200" b="1" dirty="0" err="1">
                <a:effectLst>
                  <a:outerShdw blurRad="38100" dist="38100" dir="2700000" algn="tl">
                    <a:srgbClr val="000000">
                      <a:alpha val="43137"/>
                    </a:srgbClr>
                  </a:outerShdw>
                </a:effectLst>
              </a:rPr>
              <a:t>باقل</a:t>
            </a:r>
            <a:r>
              <a:rPr lang="ar-IQ" sz="3200" b="1" dirty="0">
                <a:effectLst>
                  <a:outerShdw blurRad="38100" dist="38100" dir="2700000" algn="tl">
                    <a:srgbClr val="000000">
                      <a:alpha val="43137"/>
                    </a:srgbClr>
                  </a:outerShdw>
                </a:effectLst>
              </a:rPr>
              <a:t> الاسعار عن طريق الشراء و التخزين و التصريف للمنتجات </a:t>
            </a:r>
            <a:r>
              <a:rPr lang="ar-IQ" sz="3200" b="1" dirty="0" err="1">
                <a:effectLst>
                  <a:outerShdw blurRad="38100" dist="38100" dir="2700000" algn="tl">
                    <a:srgbClr val="000000">
                      <a:alpha val="43137"/>
                    </a:srgbClr>
                  </a:outerShdw>
                </a:effectLst>
              </a:rPr>
              <a:t>باقل</a:t>
            </a:r>
            <a:r>
              <a:rPr lang="ar-IQ" sz="3200" b="1" dirty="0">
                <a:effectLst>
                  <a:outerShdw blurRad="38100" dist="38100" dir="2700000" algn="tl">
                    <a:srgbClr val="000000">
                      <a:alpha val="43137"/>
                    </a:srgbClr>
                  </a:outerShdw>
                </a:effectLst>
              </a:rPr>
              <a:t> التكاليف الممكنة و اختيار المنافذ التوزيعية و </a:t>
            </a:r>
            <a:r>
              <a:rPr lang="ar-IQ" sz="3200" b="1" dirty="0" err="1">
                <a:effectLst>
                  <a:outerShdw blurRad="38100" dist="38100" dir="2700000" algn="tl">
                    <a:srgbClr val="000000">
                      <a:alpha val="43137"/>
                    </a:srgbClr>
                  </a:outerShdw>
                </a:effectLst>
              </a:rPr>
              <a:t>تاهيل</a:t>
            </a:r>
            <a:r>
              <a:rPr lang="ar-IQ" sz="3200" b="1" dirty="0">
                <a:effectLst>
                  <a:outerShdw blurRad="38100" dist="38100" dir="2700000" algn="tl">
                    <a:srgbClr val="000000">
                      <a:alpha val="43137"/>
                    </a:srgbClr>
                  </a:outerShdw>
                </a:effectLst>
              </a:rPr>
              <a:t> و زيادة كفاءة  الموزعين</a:t>
            </a:r>
            <a:r>
              <a:rPr lang="ar-IQ" dirty="0" smtClean="0"/>
              <a:t>.</a:t>
            </a:r>
            <a:endParaRPr lang="ar-IQ" dirty="0"/>
          </a:p>
        </p:txBody>
      </p:sp>
      <p:grpSp>
        <p:nvGrpSpPr>
          <p:cNvPr id="8" name="مجموعة 7"/>
          <p:cNvGrpSpPr/>
          <p:nvPr/>
        </p:nvGrpSpPr>
        <p:grpSpPr>
          <a:xfrm>
            <a:off x="395536" y="3933056"/>
            <a:ext cx="2664296" cy="2592288"/>
            <a:chOff x="395536" y="4149080"/>
            <a:chExt cx="2376264" cy="2376264"/>
          </a:xfrm>
        </p:grpSpPr>
        <p:pic>
          <p:nvPicPr>
            <p:cNvPr id="5" name="صورة 4" descr="images (10).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95536" y="4149080"/>
              <a:ext cx="2376264" cy="2376264"/>
            </a:xfrm>
            <a:prstGeom prst="ellipse">
              <a:avLst/>
            </a:prstGeom>
            <a:ln>
              <a:noFill/>
            </a:ln>
            <a:effectLst>
              <a:softEdge rad="112500"/>
            </a:effectLst>
          </p:spPr>
        </p:pic>
        <p:sp>
          <p:nvSpPr>
            <p:cNvPr id="6" name="شكل بيضاوي 5"/>
            <p:cNvSpPr/>
            <p:nvPr/>
          </p:nvSpPr>
          <p:spPr>
            <a:xfrm>
              <a:off x="1128632" y="4898656"/>
              <a:ext cx="864096" cy="864096"/>
            </a:xfrm>
            <a:prstGeom prst="ellipse">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IQ" sz="1200" dirty="0" smtClean="0"/>
                <a:t>الزبون </a:t>
              </a:r>
            </a:p>
            <a:p>
              <a:pPr algn="ctr"/>
              <a:r>
                <a:rPr lang="en-US" sz="1200" dirty="0" smtClean="0"/>
                <a:t>Client</a:t>
              </a:r>
              <a:endParaRPr lang="ar-IQ" sz="1200" dirty="0"/>
            </a:p>
          </p:txBody>
        </p:sp>
      </p:grpSp>
      <p:pic>
        <p:nvPicPr>
          <p:cNvPr id="9" name="صورة 8" descr="images (11).jpg"/>
          <p:cNvPicPr>
            <a:picLocks noChangeAspect="1"/>
          </p:cNvPicPr>
          <p:nvPr/>
        </p:nvPicPr>
        <p:blipFill>
          <a:blip r:embed="rId3" cstate="print"/>
          <a:stretch>
            <a:fillRect/>
          </a:stretch>
        </p:blipFill>
        <p:spPr>
          <a:xfrm>
            <a:off x="3347864" y="4509120"/>
            <a:ext cx="2006697" cy="1980059"/>
          </a:xfrm>
          <a:prstGeom prst="rect">
            <a:avLst/>
          </a:prstGeom>
        </p:spPr>
      </p:pic>
      <p:pic>
        <p:nvPicPr>
          <p:cNvPr id="10" name="صورة 9" descr="images (13).jpg"/>
          <p:cNvPicPr>
            <a:picLocks noChangeAspect="1"/>
          </p:cNvPicPr>
          <p:nvPr/>
        </p:nvPicPr>
        <p:blipFill>
          <a:blip r:embed="rId4" cstate="print"/>
          <a:stretch>
            <a:fillRect/>
          </a:stretch>
        </p:blipFill>
        <p:spPr>
          <a:xfrm>
            <a:off x="5436096" y="4509120"/>
            <a:ext cx="2143125" cy="1988460"/>
          </a:xfrm>
          <a:prstGeom prst="rect">
            <a:avLst/>
          </a:prstGeom>
        </p:spPr>
      </p:pic>
      <p:sp>
        <p:nvSpPr>
          <p:cNvPr id="11" name="مربع نص 10"/>
          <p:cNvSpPr txBox="1"/>
          <p:nvPr/>
        </p:nvSpPr>
        <p:spPr>
          <a:xfrm>
            <a:off x="8460432" y="6408140"/>
            <a:ext cx="648072" cy="400110"/>
          </a:xfrm>
          <a:prstGeom prst="rect">
            <a:avLst/>
          </a:prstGeom>
          <a:noFill/>
        </p:spPr>
        <p:txBody>
          <a:bodyPr wrap="square" rtlCol="1">
            <a:spAutoFit/>
          </a:bodyPr>
          <a:lstStyle/>
          <a:p>
            <a:r>
              <a:rPr lang="ar-IQ" sz="2000" b="1" dirty="0" smtClean="0"/>
              <a:t>12</a:t>
            </a:r>
            <a:endParaRPr lang="ar-IQ" sz="28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323528" y="1556792"/>
            <a:ext cx="8640960" cy="3046988"/>
          </a:xfrm>
          <a:prstGeom prst="rect">
            <a:avLst/>
          </a:prstGeom>
          <a:noFill/>
        </p:spPr>
        <p:txBody>
          <a:bodyPr wrap="square" rtlCol="1">
            <a:spAutoFit/>
          </a:bodyPr>
          <a:lstStyle/>
          <a:p>
            <a:pPr algn="just"/>
            <a:r>
              <a:rPr lang="ar-IQ" sz="3200" b="1" u="sng" dirty="0">
                <a:solidFill>
                  <a:srgbClr val="FFFF00"/>
                </a:solidFill>
                <a:effectLst>
                  <a:outerShdw blurRad="38100" dist="38100" dir="2700000" algn="tl">
                    <a:srgbClr val="000000">
                      <a:alpha val="43137"/>
                    </a:srgbClr>
                  </a:outerShdw>
                </a:effectLst>
              </a:rPr>
              <a:t>4- ادارة الافراد و العلاقات </a:t>
            </a:r>
            <a:r>
              <a:rPr lang="ar-IQ" sz="3200" b="1" u="sng" dirty="0" err="1">
                <a:solidFill>
                  <a:srgbClr val="FFFF00"/>
                </a:solidFill>
                <a:effectLst>
                  <a:outerShdw blurRad="38100" dist="38100" dir="2700000" algn="tl">
                    <a:srgbClr val="000000">
                      <a:alpha val="43137"/>
                    </a:srgbClr>
                  </a:outerShdw>
                </a:effectLst>
              </a:rPr>
              <a:t>الصناعية</a:t>
            </a:r>
            <a:r>
              <a:rPr lang="ar-IQ" sz="3200" b="1" dirty="0" err="1">
                <a:effectLst>
                  <a:outerShdw blurRad="38100" dist="38100" dir="2700000" algn="tl">
                    <a:srgbClr val="000000">
                      <a:alpha val="43137"/>
                    </a:srgbClr>
                  </a:outerShdw>
                </a:effectLst>
              </a:rPr>
              <a:t>:</a:t>
            </a:r>
            <a:endParaRPr lang="ar-IQ" sz="3200" b="1" dirty="0">
              <a:effectLst>
                <a:outerShdw blurRad="38100" dist="38100" dir="2700000" algn="tl">
                  <a:srgbClr val="000000">
                    <a:alpha val="43137"/>
                  </a:srgbClr>
                </a:outerShdw>
              </a:effectLst>
            </a:endParaRPr>
          </a:p>
          <a:p>
            <a:pPr algn="just"/>
            <a:r>
              <a:rPr lang="ar-IQ" sz="3200" b="1" dirty="0">
                <a:effectLst>
                  <a:outerShdw blurRad="38100" dist="38100" dir="2700000" algn="tl">
                    <a:srgbClr val="000000">
                      <a:alpha val="43137"/>
                    </a:srgbClr>
                  </a:outerShdw>
                </a:effectLst>
              </a:rPr>
              <a:t>هي من الوظائف الهامة </a:t>
            </a:r>
            <a:r>
              <a:rPr lang="ar-IQ" sz="3200" b="1" dirty="0" smtClean="0">
                <a:effectLst>
                  <a:outerShdw blurRad="38100" dist="38100" dir="2700000" algn="tl">
                    <a:srgbClr val="000000">
                      <a:alpha val="43137"/>
                    </a:srgbClr>
                  </a:outerShdw>
                </a:effectLst>
              </a:rPr>
              <a:t>للإدارة </a:t>
            </a:r>
            <a:r>
              <a:rPr lang="ar-IQ" sz="3200" b="1" dirty="0">
                <a:effectLst>
                  <a:outerShdw blurRad="38100" dist="38100" dir="2700000" algn="tl">
                    <a:srgbClr val="000000">
                      <a:alpha val="43137"/>
                    </a:srgbClr>
                  </a:outerShdw>
                </a:effectLst>
              </a:rPr>
              <a:t>الحديثة لكون الافراد هم العنصر الاساسي في العملية الانتاجية و ان كلفة </a:t>
            </a:r>
            <a:r>
              <a:rPr lang="ar-IQ" sz="3200" b="1" dirty="0" err="1">
                <a:effectLst>
                  <a:outerShdw blurRad="38100" dist="38100" dir="2700000" algn="tl">
                    <a:srgbClr val="000000">
                      <a:alpha val="43137"/>
                    </a:srgbClr>
                  </a:outerShdw>
                </a:effectLst>
              </a:rPr>
              <a:t>العمل </a:t>
            </a:r>
            <a:r>
              <a:rPr lang="ar-IQ" sz="3200" b="1" dirty="0">
                <a:effectLst>
                  <a:outerShdw blurRad="38100" dist="38100" dir="2700000" algn="tl">
                    <a:srgbClr val="000000">
                      <a:alpha val="43137"/>
                    </a:srgbClr>
                  </a:outerShdw>
                </a:effectLst>
              </a:rPr>
              <a:t>( الاجور) تكون جزءا مهما من الكلفة </a:t>
            </a:r>
            <a:r>
              <a:rPr lang="ar-IQ" sz="3200" b="1" dirty="0" err="1">
                <a:effectLst>
                  <a:outerShdw blurRad="38100" dist="38100" dir="2700000" algn="tl">
                    <a:srgbClr val="000000">
                      <a:alpha val="43137"/>
                    </a:srgbClr>
                  </a:outerShdw>
                </a:effectLst>
              </a:rPr>
              <a:t>الكلية .</a:t>
            </a:r>
            <a:r>
              <a:rPr lang="ar-IQ" sz="3200" b="1" dirty="0">
                <a:effectLst>
                  <a:outerShdw blurRad="38100" dist="38100" dir="2700000" algn="tl">
                    <a:srgbClr val="000000">
                      <a:alpha val="43137"/>
                    </a:srgbClr>
                  </a:outerShdw>
                </a:effectLst>
              </a:rPr>
              <a:t> ، وعليه يستوجب وضع نظام علمي </a:t>
            </a:r>
            <a:r>
              <a:rPr lang="ar-IQ" sz="3200" b="1" dirty="0" smtClean="0">
                <a:effectLst>
                  <a:outerShdw blurRad="38100" dist="38100" dir="2700000" algn="tl">
                    <a:srgbClr val="000000">
                      <a:alpha val="43137"/>
                    </a:srgbClr>
                  </a:outerShdw>
                </a:effectLst>
              </a:rPr>
              <a:t>للأجور </a:t>
            </a:r>
            <a:r>
              <a:rPr lang="ar-IQ" sz="3200" b="1" dirty="0">
                <a:effectLst>
                  <a:outerShdw blurRad="38100" dist="38100" dir="2700000" algn="tl">
                    <a:srgbClr val="000000">
                      <a:alpha val="43137"/>
                    </a:srgbClr>
                  </a:outerShdw>
                </a:effectLst>
              </a:rPr>
              <a:t>و الحوافز </a:t>
            </a:r>
            <a:r>
              <a:rPr lang="ar-IQ" sz="3200" b="1" dirty="0" smtClean="0">
                <a:effectLst>
                  <a:outerShdw blurRad="38100" dist="38100" dir="2700000" algn="tl">
                    <a:srgbClr val="000000">
                      <a:alpha val="43137"/>
                    </a:srgbClr>
                  </a:outerShdw>
                </a:effectLst>
              </a:rPr>
              <a:t>بالإضافة </a:t>
            </a:r>
            <a:r>
              <a:rPr lang="ar-IQ" sz="3200" b="1" dirty="0">
                <a:effectLst>
                  <a:outerShdw blurRad="38100" dist="38100" dir="2700000" algn="tl">
                    <a:srgbClr val="000000">
                      <a:alpha val="43137"/>
                    </a:srgbClr>
                  </a:outerShdw>
                </a:effectLst>
              </a:rPr>
              <a:t>الى التدريب و تنمية العاملين و توفير الخدمات </a:t>
            </a:r>
            <a:r>
              <a:rPr lang="ar-IQ" sz="3200" b="1" dirty="0" err="1">
                <a:effectLst>
                  <a:outerShdw blurRad="38100" dist="38100" dir="2700000" algn="tl">
                    <a:srgbClr val="000000">
                      <a:alpha val="43137"/>
                    </a:srgbClr>
                  </a:outerShdw>
                </a:effectLst>
              </a:rPr>
              <a:t>لهم .</a:t>
            </a:r>
            <a:endParaRPr lang="ar-IQ" sz="3200" b="1" dirty="0">
              <a:effectLst>
                <a:outerShdw blurRad="38100" dist="38100" dir="2700000" algn="tl">
                  <a:srgbClr val="000000">
                    <a:alpha val="43137"/>
                  </a:srgbClr>
                </a:outerShdw>
              </a:effectLst>
            </a:endParaRPr>
          </a:p>
        </p:txBody>
      </p:sp>
      <p:pic>
        <p:nvPicPr>
          <p:cNvPr id="5" name="صورة 4" descr="images (14).jpg"/>
          <p:cNvPicPr>
            <a:picLocks noChangeAspect="1"/>
          </p:cNvPicPr>
          <p:nvPr/>
        </p:nvPicPr>
        <p:blipFill>
          <a:blip r:embed="rId2" cstate="print"/>
          <a:stretch>
            <a:fillRect/>
          </a:stretch>
        </p:blipFill>
        <p:spPr>
          <a:xfrm>
            <a:off x="467544" y="4581128"/>
            <a:ext cx="2581275" cy="1800200"/>
          </a:xfrm>
          <a:prstGeom prst="rect">
            <a:avLst/>
          </a:prstGeom>
        </p:spPr>
      </p:pic>
      <p:pic>
        <p:nvPicPr>
          <p:cNvPr id="7" name="صورة 6" descr="images (16).jpg"/>
          <p:cNvPicPr>
            <a:picLocks noChangeAspect="1"/>
          </p:cNvPicPr>
          <p:nvPr/>
        </p:nvPicPr>
        <p:blipFill>
          <a:blip r:embed="rId3" cstate="print"/>
          <a:stretch>
            <a:fillRect/>
          </a:stretch>
        </p:blipFill>
        <p:spPr>
          <a:xfrm>
            <a:off x="3131840" y="4581128"/>
            <a:ext cx="2419350" cy="1800200"/>
          </a:xfrm>
          <a:prstGeom prst="rect">
            <a:avLst/>
          </a:prstGeom>
        </p:spPr>
      </p:pic>
      <p:pic>
        <p:nvPicPr>
          <p:cNvPr id="8" name="صورة 7" descr="images (17).jpg"/>
          <p:cNvPicPr>
            <a:picLocks noChangeAspect="1"/>
          </p:cNvPicPr>
          <p:nvPr/>
        </p:nvPicPr>
        <p:blipFill>
          <a:blip r:embed="rId4" cstate="print"/>
          <a:stretch>
            <a:fillRect/>
          </a:stretch>
        </p:blipFill>
        <p:spPr>
          <a:xfrm>
            <a:off x="5652120" y="4581128"/>
            <a:ext cx="2847975" cy="1800200"/>
          </a:xfrm>
          <a:prstGeom prst="rect">
            <a:avLst/>
          </a:prstGeom>
        </p:spPr>
      </p:pic>
      <p:sp>
        <p:nvSpPr>
          <p:cNvPr id="9" name="مربع نص 8"/>
          <p:cNvSpPr txBox="1"/>
          <p:nvPr/>
        </p:nvSpPr>
        <p:spPr>
          <a:xfrm>
            <a:off x="8460432" y="6408140"/>
            <a:ext cx="648072" cy="400110"/>
          </a:xfrm>
          <a:prstGeom prst="rect">
            <a:avLst/>
          </a:prstGeom>
          <a:noFill/>
        </p:spPr>
        <p:txBody>
          <a:bodyPr wrap="square" rtlCol="1">
            <a:spAutoFit/>
          </a:bodyPr>
          <a:lstStyle/>
          <a:p>
            <a:r>
              <a:rPr lang="ar-IQ" sz="2000" b="1" dirty="0" smtClean="0"/>
              <a:t>13</a:t>
            </a:r>
            <a:endParaRPr lang="ar-IQ" sz="28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323528" y="1556792"/>
            <a:ext cx="8640960" cy="3539430"/>
          </a:xfrm>
          <a:prstGeom prst="rect">
            <a:avLst/>
          </a:prstGeom>
          <a:noFill/>
        </p:spPr>
        <p:txBody>
          <a:bodyPr wrap="square" rtlCol="1">
            <a:spAutoFit/>
          </a:bodyPr>
          <a:lstStyle/>
          <a:p>
            <a:pPr algn="just"/>
            <a:r>
              <a:rPr lang="ar-IQ" sz="3200" b="1" u="sng" dirty="0" smtClean="0">
                <a:solidFill>
                  <a:srgbClr val="FFFF00"/>
                </a:solidFill>
                <a:effectLst>
                  <a:outerShdw blurRad="38100" dist="38100" dir="2700000" algn="tl">
                    <a:srgbClr val="000000">
                      <a:alpha val="43137"/>
                    </a:srgbClr>
                  </a:outerShdw>
                </a:effectLst>
              </a:rPr>
              <a:t>5- الادارة </a:t>
            </a:r>
            <a:r>
              <a:rPr lang="ar-IQ" sz="3200" b="1" u="sng" dirty="0" err="1" smtClean="0">
                <a:solidFill>
                  <a:srgbClr val="FFFF00"/>
                </a:solidFill>
                <a:effectLst>
                  <a:outerShdw blurRad="38100" dist="38100" dir="2700000" algn="tl">
                    <a:srgbClr val="000000">
                      <a:alpha val="43137"/>
                    </a:srgbClr>
                  </a:outerShdw>
                </a:effectLst>
              </a:rPr>
              <a:t>المالية :</a:t>
            </a:r>
            <a:endParaRPr lang="ar-IQ" sz="3200" b="1" u="sng" dirty="0" smtClean="0">
              <a:solidFill>
                <a:srgbClr val="FFFF00"/>
              </a:solidFill>
              <a:effectLst>
                <a:outerShdw blurRad="38100" dist="38100" dir="2700000" algn="tl">
                  <a:srgbClr val="000000">
                    <a:alpha val="43137"/>
                  </a:srgbClr>
                </a:outerShdw>
              </a:effectLst>
            </a:endParaRPr>
          </a:p>
          <a:p>
            <a:pPr algn="just"/>
            <a:r>
              <a:rPr lang="ar-IQ" sz="3200" b="1" dirty="0" smtClean="0">
                <a:effectLst>
                  <a:outerShdw blurRad="38100" dist="38100" dir="2700000" algn="tl">
                    <a:srgbClr val="000000">
                      <a:alpha val="43137"/>
                    </a:srgbClr>
                  </a:outerShdw>
                </a:effectLst>
              </a:rPr>
              <a:t>هي و </a:t>
            </a:r>
            <a:r>
              <a:rPr lang="ar-IQ" sz="3200" b="1" dirty="0" err="1" smtClean="0">
                <a:effectLst>
                  <a:outerShdw blurRad="38100" dist="38100" dir="2700000" algn="tl">
                    <a:srgbClr val="000000">
                      <a:alpha val="43137"/>
                    </a:srgbClr>
                  </a:outerShdw>
                </a:effectLst>
              </a:rPr>
              <a:t>ظيفة</a:t>
            </a:r>
            <a:r>
              <a:rPr lang="ar-IQ" sz="3200" b="1" dirty="0" smtClean="0">
                <a:effectLst>
                  <a:outerShdw blurRad="38100" dist="38100" dir="2700000" algn="tl">
                    <a:srgbClr val="000000">
                      <a:alpha val="43137"/>
                    </a:srgbClr>
                  </a:outerShdw>
                </a:effectLst>
              </a:rPr>
              <a:t> تقدير و تقييم الجدوى الاقتصادية لراس المال بنوعية </a:t>
            </a:r>
            <a:r>
              <a:rPr lang="ar-IQ" sz="3200" b="1" dirty="0" err="1" smtClean="0">
                <a:effectLst>
                  <a:outerShdw blurRad="38100" dist="38100" dir="2700000" algn="tl">
                    <a:srgbClr val="000000">
                      <a:alpha val="43137"/>
                    </a:srgbClr>
                  </a:outerShdw>
                </a:effectLst>
              </a:rPr>
              <a:t>الثابت </a:t>
            </a:r>
            <a:r>
              <a:rPr lang="ar-IQ" sz="3200" b="1" dirty="0" smtClean="0">
                <a:effectLst>
                  <a:outerShdw blurRad="38100" dist="38100" dir="2700000" algn="tl">
                    <a:srgbClr val="000000">
                      <a:alpha val="43137"/>
                    </a:srgbClr>
                  </a:outerShdw>
                </a:effectLst>
              </a:rPr>
              <a:t>( </a:t>
            </a:r>
            <a:r>
              <a:rPr lang="ar-IQ" sz="3200" b="1" dirty="0" err="1" smtClean="0">
                <a:effectLst>
                  <a:outerShdw blurRad="38100" dist="38100" dir="2700000" algn="tl">
                    <a:srgbClr val="000000">
                      <a:alpha val="43137"/>
                    </a:srgbClr>
                  </a:outerShdw>
                </a:effectLst>
              </a:rPr>
              <a:t>المكائن</a:t>
            </a:r>
            <a:r>
              <a:rPr lang="ar-IQ" sz="3200" b="1" dirty="0" smtClean="0">
                <a:effectLst>
                  <a:outerShdw blurRad="38100" dist="38100" dir="2700000" algn="tl">
                    <a:srgbClr val="000000">
                      <a:alpha val="43137"/>
                    </a:srgbClr>
                  </a:outerShdw>
                </a:effectLst>
              </a:rPr>
              <a:t> و </a:t>
            </a:r>
            <a:r>
              <a:rPr lang="ar-IQ" sz="3200" b="1" dirty="0" err="1" smtClean="0">
                <a:effectLst>
                  <a:outerShdw blurRad="38100" dist="38100" dir="2700000" algn="tl">
                    <a:srgbClr val="000000">
                      <a:alpha val="43137"/>
                    </a:srgbClr>
                  </a:outerShdw>
                </a:effectLst>
              </a:rPr>
              <a:t>المعدات </a:t>
            </a:r>
            <a:r>
              <a:rPr lang="ar-IQ" sz="3200" b="1" dirty="0" smtClean="0">
                <a:effectLst>
                  <a:outerShdw blurRad="38100" dist="38100" dir="2700000" algn="tl">
                    <a:srgbClr val="000000">
                      <a:alpha val="43137"/>
                    </a:srgbClr>
                  </a:outerShdw>
                </a:effectLst>
              </a:rPr>
              <a:t>) و </a:t>
            </a:r>
            <a:r>
              <a:rPr lang="ar-IQ" sz="3200" b="1" dirty="0" err="1" smtClean="0">
                <a:effectLst>
                  <a:outerShdw blurRad="38100" dist="38100" dir="2700000" algn="tl">
                    <a:srgbClr val="000000">
                      <a:alpha val="43137"/>
                    </a:srgbClr>
                  </a:outerShdw>
                </a:effectLst>
              </a:rPr>
              <a:t>المتغير </a:t>
            </a:r>
            <a:r>
              <a:rPr lang="ar-IQ" sz="3200" b="1" dirty="0" smtClean="0">
                <a:effectLst>
                  <a:outerShdw blurRad="38100" dist="38100" dir="2700000" algn="tl">
                    <a:srgbClr val="000000">
                      <a:alpha val="43137"/>
                    </a:srgbClr>
                  </a:outerShdw>
                </a:effectLst>
              </a:rPr>
              <a:t>( </a:t>
            </a:r>
            <a:r>
              <a:rPr lang="ar-IQ" sz="3200" b="1" dirty="0" err="1" smtClean="0">
                <a:effectLst>
                  <a:outerShdw blurRad="38100" dist="38100" dir="2700000" algn="tl">
                    <a:srgbClr val="000000">
                      <a:alpha val="43137"/>
                    </a:srgbClr>
                  </a:outerShdw>
                </a:effectLst>
              </a:rPr>
              <a:t>العمال </a:t>
            </a:r>
            <a:r>
              <a:rPr lang="ar-IQ" sz="3200" b="1" dirty="0" smtClean="0">
                <a:effectLst>
                  <a:outerShdw blurRad="38100" dist="38100" dir="2700000" algn="tl">
                    <a:srgbClr val="000000">
                      <a:alpha val="43137"/>
                    </a:srgbClr>
                  </a:outerShdw>
                </a:effectLst>
              </a:rPr>
              <a:t>) الامر اللازم لتنفيذ خطط الانتاج و </a:t>
            </a:r>
            <a:r>
              <a:rPr lang="ar-IQ" sz="3200" b="1" dirty="0" err="1" smtClean="0">
                <a:effectLst>
                  <a:outerShdw blurRad="38100" dist="38100" dir="2700000" algn="tl">
                    <a:srgbClr val="000000">
                      <a:alpha val="43137"/>
                    </a:srgbClr>
                  </a:outerShdw>
                </a:effectLst>
              </a:rPr>
              <a:t>التسويق </a:t>
            </a:r>
            <a:r>
              <a:rPr lang="ar-IQ" sz="3200" b="1" dirty="0" smtClean="0">
                <a:effectLst>
                  <a:outerShdw blurRad="38100" dist="38100" dir="2700000" algn="tl">
                    <a:srgbClr val="000000">
                      <a:alpha val="43137"/>
                    </a:srgbClr>
                  </a:outerShdw>
                </a:effectLst>
              </a:rPr>
              <a:t>.</a:t>
            </a:r>
            <a:r>
              <a:rPr lang="ar-IQ" sz="3200" b="1" dirty="0" err="1" smtClean="0">
                <a:effectLst>
                  <a:outerShdw blurRad="38100" dist="38100" dir="2700000" algn="tl">
                    <a:srgbClr val="000000">
                      <a:alpha val="43137"/>
                    </a:srgbClr>
                  </a:outerShdw>
                </a:effectLst>
              </a:rPr>
              <a:t>بالاضافة</a:t>
            </a:r>
            <a:r>
              <a:rPr lang="ar-IQ" sz="3200" b="1" dirty="0" smtClean="0">
                <a:effectLst>
                  <a:outerShdw blurRad="38100" dist="38100" dir="2700000" algn="tl">
                    <a:srgbClr val="000000">
                      <a:alpha val="43137"/>
                    </a:srgbClr>
                  </a:outerShdw>
                </a:effectLst>
              </a:rPr>
              <a:t> الى تحديد مصادر الحصول على الاموال و طرق استخدامها و رسم السياسات الائتمانية و كيفية الحصول على الديون وفق تخطيط مالي جيد و مرن </a:t>
            </a:r>
            <a:r>
              <a:rPr lang="ar-IQ" sz="3200" b="1" dirty="0" err="1" smtClean="0">
                <a:effectLst>
                  <a:outerShdw blurRad="38100" dist="38100" dir="2700000" algn="tl">
                    <a:srgbClr val="000000">
                      <a:alpha val="43137"/>
                    </a:srgbClr>
                  </a:outerShdw>
                </a:effectLst>
              </a:rPr>
              <a:t>يتلائم</a:t>
            </a:r>
            <a:r>
              <a:rPr lang="ar-IQ" sz="3200" b="1" dirty="0" smtClean="0">
                <a:effectLst>
                  <a:outerShdw blurRad="38100" dist="38100" dir="2700000" algn="tl">
                    <a:srgbClr val="000000">
                      <a:alpha val="43137"/>
                    </a:srgbClr>
                  </a:outerShdw>
                </a:effectLst>
              </a:rPr>
              <a:t> مع طبيعة وحجم المنشاة و الظروف المحيطة </a:t>
            </a:r>
            <a:r>
              <a:rPr lang="ar-IQ" sz="3200" b="1" dirty="0" err="1" smtClean="0">
                <a:effectLst>
                  <a:outerShdw blurRad="38100" dist="38100" dir="2700000" algn="tl">
                    <a:srgbClr val="000000">
                      <a:alpha val="43137"/>
                    </a:srgbClr>
                  </a:outerShdw>
                </a:effectLst>
              </a:rPr>
              <a:t>بها</a:t>
            </a:r>
            <a:r>
              <a:rPr lang="ar-IQ" sz="3200" b="1" dirty="0" smtClean="0">
                <a:effectLst>
                  <a:outerShdw blurRad="38100" dist="38100" dir="2700000" algn="tl">
                    <a:srgbClr val="000000">
                      <a:alpha val="43137"/>
                    </a:srgbClr>
                  </a:outerShdw>
                </a:effectLst>
              </a:rPr>
              <a:t> </a:t>
            </a:r>
            <a:r>
              <a:rPr lang="ar-IQ" sz="3200" b="1" dirty="0" err="1" smtClean="0">
                <a:effectLst>
                  <a:outerShdw blurRad="38100" dist="38100" dir="2700000" algn="tl">
                    <a:srgbClr val="000000">
                      <a:alpha val="43137"/>
                    </a:srgbClr>
                  </a:outerShdw>
                </a:effectLst>
              </a:rPr>
              <a:t>.</a:t>
            </a:r>
            <a:endParaRPr lang="ar-IQ" sz="3200" b="1" dirty="0">
              <a:effectLst>
                <a:outerShdw blurRad="38100" dist="38100" dir="2700000" algn="tl">
                  <a:srgbClr val="000000">
                    <a:alpha val="43137"/>
                  </a:srgbClr>
                </a:outerShdw>
              </a:effectLst>
            </a:endParaRPr>
          </a:p>
        </p:txBody>
      </p:sp>
      <p:pic>
        <p:nvPicPr>
          <p:cNvPr id="5" name="صورة 4" descr="images (18).jpg"/>
          <p:cNvPicPr>
            <a:picLocks noChangeAspect="1"/>
          </p:cNvPicPr>
          <p:nvPr/>
        </p:nvPicPr>
        <p:blipFill>
          <a:blip r:embed="rId2" cstate="print"/>
          <a:stretch>
            <a:fillRect/>
          </a:stretch>
        </p:blipFill>
        <p:spPr>
          <a:xfrm>
            <a:off x="395536" y="5055029"/>
            <a:ext cx="2448272" cy="1629214"/>
          </a:xfrm>
          <a:prstGeom prst="rect">
            <a:avLst/>
          </a:prstGeom>
        </p:spPr>
      </p:pic>
      <p:pic>
        <p:nvPicPr>
          <p:cNvPr id="6" name="صورة 5" descr="images (19).jpg"/>
          <p:cNvPicPr>
            <a:picLocks noChangeAspect="1"/>
          </p:cNvPicPr>
          <p:nvPr/>
        </p:nvPicPr>
        <p:blipFill>
          <a:blip r:embed="rId3" cstate="print"/>
          <a:stretch>
            <a:fillRect/>
          </a:stretch>
        </p:blipFill>
        <p:spPr>
          <a:xfrm>
            <a:off x="5720393" y="5042672"/>
            <a:ext cx="2581275" cy="1583010"/>
          </a:xfrm>
          <a:prstGeom prst="rect">
            <a:avLst/>
          </a:prstGeom>
        </p:spPr>
      </p:pic>
      <p:pic>
        <p:nvPicPr>
          <p:cNvPr id="7" name="صورة 6" descr="images (20).jpg"/>
          <p:cNvPicPr>
            <a:picLocks noChangeAspect="1"/>
          </p:cNvPicPr>
          <p:nvPr/>
        </p:nvPicPr>
        <p:blipFill>
          <a:blip r:embed="rId4" cstate="print"/>
          <a:stretch>
            <a:fillRect/>
          </a:stretch>
        </p:blipFill>
        <p:spPr>
          <a:xfrm>
            <a:off x="2909731" y="5013176"/>
            <a:ext cx="2714625" cy="1685925"/>
          </a:xfrm>
          <a:prstGeom prst="rect">
            <a:avLst/>
          </a:prstGeom>
        </p:spPr>
      </p:pic>
      <p:sp>
        <p:nvSpPr>
          <p:cNvPr id="8" name="مربع نص 7"/>
          <p:cNvSpPr txBox="1"/>
          <p:nvPr/>
        </p:nvSpPr>
        <p:spPr>
          <a:xfrm>
            <a:off x="8460432" y="6408140"/>
            <a:ext cx="648072" cy="400110"/>
          </a:xfrm>
          <a:prstGeom prst="rect">
            <a:avLst/>
          </a:prstGeom>
          <a:noFill/>
        </p:spPr>
        <p:txBody>
          <a:bodyPr wrap="square" rtlCol="1">
            <a:spAutoFit/>
          </a:bodyPr>
          <a:lstStyle/>
          <a:p>
            <a:r>
              <a:rPr lang="ar-IQ" sz="2000" b="1" dirty="0" smtClean="0"/>
              <a:t>14</a:t>
            </a:r>
            <a:endParaRPr lang="ar-IQ" sz="28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مستدير الزوايا 4"/>
          <p:cNvSpPr/>
          <p:nvPr/>
        </p:nvSpPr>
        <p:spPr>
          <a:xfrm>
            <a:off x="4211960" y="404664"/>
            <a:ext cx="4320480" cy="72008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ar-IQ"/>
          </a:p>
        </p:txBody>
      </p:sp>
      <p:sp>
        <p:nvSpPr>
          <p:cNvPr id="6" name="مستطيل 5"/>
          <p:cNvSpPr/>
          <p:nvPr/>
        </p:nvSpPr>
        <p:spPr>
          <a:xfrm>
            <a:off x="4184991" y="476672"/>
            <a:ext cx="4041491" cy="523220"/>
          </a:xfrm>
          <a:prstGeom prst="rect">
            <a:avLst/>
          </a:prstGeom>
        </p:spPr>
        <p:txBody>
          <a:bodyPr wrap="none">
            <a:spAutoFit/>
          </a:bodyPr>
          <a:lstStyle/>
          <a:p>
            <a:r>
              <a:rPr lang="ar-IQ" sz="2800" dirty="0" smtClean="0">
                <a:solidFill>
                  <a:srgbClr val="FFFF00"/>
                </a:solidFill>
                <a:cs typeface="PT Bold Heading" pitchFamily="2" charset="-78"/>
              </a:rPr>
              <a:t>3- مفهوم تقييم كفاءة الاداء.</a:t>
            </a:r>
          </a:p>
        </p:txBody>
      </p:sp>
      <p:sp>
        <p:nvSpPr>
          <p:cNvPr id="7" name="مربع نص 6"/>
          <p:cNvSpPr txBox="1"/>
          <p:nvPr/>
        </p:nvSpPr>
        <p:spPr>
          <a:xfrm>
            <a:off x="8460432" y="6408140"/>
            <a:ext cx="648072" cy="400110"/>
          </a:xfrm>
          <a:prstGeom prst="rect">
            <a:avLst/>
          </a:prstGeom>
          <a:noFill/>
        </p:spPr>
        <p:txBody>
          <a:bodyPr wrap="square" rtlCol="1">
            <a:spAutoFit/>
          </a:bodyPr>
          <a:lstStyle/>
          <a:p>
            <a:r>
              <a:rPr lang="ar-IQ" sz="2000" b="1" dirty="0" smtClean="0"/>
              <a:t>15</a:t>
            </a:r>
            <a:endParaRPr lang="ar-IQ" sz="2800" b="1" dirty="0"/>
          </a:p>
        </p:txBody>
      </p:sp>
      <p:sp>
        <p:nvSpPr>
          <p:cNvPr id="8" name="مربع نص 7"/>
          <p:cNvSpPr txBox="1"/>
          <p:nvPr/>
        </p:nvSpPr>
        <p:spPr>
          <a:xfrm>
            <a:off x="251520" y="1844824"/>
            <a:ext cx="8712968" cy="4216539"/>
          </a:xfrm>
          <a:prstGeom prst="rect">
            <a:avLst/>
          </a:prstGeom>
          <a:noFill/>
        </p:spPr>
        <p:txBody>
          <a:bodyPr wrap="square" rtlCol="1">
            <a:spAutoFit/>
          </a:bodyPr>
          <a:lstStyle/>
          <a:p>
            <a:pPr algn="just"/>
            <a:r>
              <a:rPr lang="ar-SA" sz="2000" b="1" dirty="0" smtClean="0"/>
              <a:t>ان نجاح أي وحدة اقتصادية يقاس بمدى تحقيقها الاهداف المرسومة لها في كافة الجوانب ومن خلال مجموعة من المؤشرات </a:t>
            </a:r>
            <a:r>
              <a:rPr lang="ar-SA" sz="2000" b="1" dirty="0" err="1" smtClean="0"/>
              <a:t>العامة .</a:t>
            </a:r>
            <a:r>
              <a:rPr lang="ar-SA" sz="2000" b="1" dirty="0" smtClean="0"/>
              <a:t> ولا يجب اعتماد هذه المؤشرات كأساس </a:t>
            </a:r>
            <a:r>
              <a:rPr lang="ar-SA" sz="2000" b="1" dirty="0" err="1" smtClean="0"/>
              <a:t>للتقييم .</a:t>
            </a:r>
            <a:r>
              <a:rPr lang="ar-SA" sz="2000" b="1" dirty="0" smtClean="0"/>
              <a:t> وعليه فان عملية تقييم الاداء يقصد </a:t>
            </a:r>
            <a:r>
              <a:rPr lang="ar-SA" sz="2000" b="1" dirty="0" err="1" smtClean="0"/>
              <a:t>بها</a:t>
            </a:r>
            <a:r>
              <a:rPr lang="ar-SA" sz="2000" b="1" dirty="0" smtClean="0"/>
              <a:t> الوقوف على درجة التنسيق والائتلاف بين عوامل الانتاج المختلفة وعلى فترات زمنية متتابعة او في فترة زمنية واحدة وذلك بمقارنة ما تحقق فعلا بما كان </a:t>
            </a:r>
            <a:r>
              <a:rPr lang="ar-SA" sz="2000" b="1" dirty="0" err="1" smtClean="0"/>
              <a:t>مستهدفا .</a:t>
            </a:r>
            <a:endParaRPr lang="ar-SA" sz="2000" b="1" dirty="0" smtClean="0"/>
          </a:p>
          <a:p>
            <a:pPr algn="just"/>
            <a:r>
              <a:rPr lang="ar-SA" sz="2000" b="1" dirty="0" smtClean="0"/>
              <a:t>ولابد لنا التفريق بين التقييم و </a:t>
            </a:r>
            <a:r>
              <a:rPr lang="ar-SA" sz="2000" b="1" dirty="0" err="1" smtClean="0"/>
              <a:t>المتابعة </a:t>
            </a:r>
            <a:r>
              <a:rPr lang="ar-SA" sz="2100" b="1" dirty="0" err="1" smtClean="0"/>
              <a:t>.</a:t>
            </a:r>
            <a:endParaRPr lang="ar-SA" sz="2100" b="1" dirty="0" smtClean="0"/>
          </a:p>
          <a:p>
            <a:pPr marL="900113" indent="-900113" algn="just"/>
            <a:r>
              <a:rPr lang="ar-SA" sz="2100" b="1" u="sng" dirty="0" err="1" smtClean="0">
                <a:solidFill>
                  <a:srgbClr val="FFFF00"/>
                </a:solidFill>
                <a:effectLst>
                  <a:outerShdw blurRad="38100" dist="38100" dir="2700000" algn="tl">
                    <a:srgbClr val="000000">
                      <a:alpha val="43137"/>
                    </a:srgbClr>
                  </a:outerShdw>
                </a:effectLst>
              </a:rPr>
              <a:t>المتابعة</a:t>
            </a:r>
            <a:r>
              <a:rPr lang="ar-SA" sz="2100" b="1" dirty="0" err="1" smtClean="0"/>
              <a:t> </a:t>
            </a:r>
            <a:r>
              <a:rPr lang="ar-SA" sz="2100" b="1" dirty="0" smtClean="0"/>
              <a:t>: هي الحصول على </a:t>
            </a:r>
            <a:r>
              <a:rPr lang="ar-SA" sz="2100" b="1" dirty="0" err="1" smtClean="0"/>
              <a:t>البينات</a:t>
            </a:r>
            <a:r>
              <a:rPr lang="ar-SA" sz="2100" b="1" dirty="0" smtClean="0"/>
              <a:t> و الارقام الفصلية المتعلقة بعمل المشروع على فترات زمنية دورية للكشف عن اسباب الاخفاق </a:t>
            </a:r>
            <a:r>
              <a:rPr lang="ar-SA" sz="2100" b="1" dirty="0" err="1" smtClean="0"/>
              <a:t>وعلاجة</a:t>
            </a:r>
            <a:r>
              <a:rPr lang="ar-SA" sz="2100" b="1" dirty="0" smtClean="0"/>
              <a:t> </a:t>
            </a:r>
            <a:r>
              <a:rPr lang="ar-SA" sz="2100" b="1" dirty="0" err="1" smtClean="0"/>
              <a:t>.</a:t>
            </a:r>
            <a:endParaRPr lang="ar-SA" sz="2100" b="1" dirty="0" smtClean="0"/>
          </a:p>
          <a:p>
            <a:pPr marL="1165225" indent="-1165225" algn="just"/>
            <a:r>
              <a:rPr lang="ar-SA" sz="2100" b="1" u="sng" dirty="0" smtClean="0">
                <a:solidFill>
                  <a:srgbClr val="FFFF00"/>
                </a:solidFill>
                <a:effectLst>
                  <a:outerShdw blurRad="38100" dist="38100" dir="2700000" algn="tl">
                    <a:srgbClr val="000000">
                      <a:alpha val="43137"/>
                    </a:srgbClr>
                  </a:outerShdw>
                </a:effectLst>
              </a:rPr>
              <a:t>تقييم </a:t>
            </a:r>
            <a:r>
              <a:rPr lang="ar-SA" sz="2100" b="1" u="sng" dirty="0" err="1" smtClean="0">
                <a:solidFill>
                  <a:srgbClr val="FFFF00"/>
                </a:solidFill>
                <a:effectLst>
                  <a:outerShdw blurRad="38100" dist="38100" dir="2700000" algn="tl">
                    <a:srgbClr val="000000">
                      <a:alpha val="43137"/>
                    </a:srgbClr>
                  </a:outerShdw>
                </a:effectLst>
              </a:rPr>
              <a:t>الاداء </a:t>
            </a:r>
            <a:r>
              <a:rPr lang="ar-SA" sz="2100" b="1" dirty="0" smtClean="0"/>
              <a:t>: هو عملية فحص الانجازات من مختلف النواحي وعلى فترة زمنية محددة طبقا </a:t>
            </a:r>
            <a:r>
              <a:rPr lang="ar-SA" sz="2100" b="1" dirty="0" err="1" smtClean="0"/>
              <a:t>لاسلوب</a:t>
            </a:r>
            <a:r>
              <a:rPr lang="ar-SA" sz="2100" b="1" dirty="0" smtClean="0"/>
              <a:t> متناسق وموحد للوصول الى افضل السبل في تحسين مستوى الانجاز.</a:t>
            </a:r>
          </a:p>
          <a:p>
            <a:pPr marL="900113" indent="-900113" algn="just"/>
            <a:r>
              <a:rPr lang="ar-SA" sz="2100" b="1" u="sng" dirty="0" smtClean="0">
                <a:solidFill>
                  <a:srgbClr val="FFFF00"/>
                </a:solidFill>
                <a:effectLst>
                  <a:outerShdw blurRad="38100" dist="38100" dir="2700000" algn="tl">
                    <a:srgbClr val="000000">
                      <a:alpha val="43137"/>
                    </a:srgbClr>
                  </a:outerShdw>
                </a:effectLst>
              </a:rPr>
              <a:t>كفاءة </a:t>
            </a:r>
            <a:r>
              <a:rPr lang="ar-SA" sz="2100" b="1" u="sng" dirty="0" err="1" smtClean="0">
                <a:solidFill>
                  <a:srgbClr val="FFFF00"/>
                </a:solidFill>
                <a:effectLst>
                  <a:outerShdw blurRad="38100" dist="38100" dir="2700000" algn="tl">
                    <a:srgbClr val="000000">
                      <a:alpha val="43137"/>
                    </a:srgbClr>
                  </a:outerShdw>
                </a:effectLst>
              </a:rPr>
              <a:t>الاداء </a:t>
            </a:r>
            <a:r>
              <a:rPr lang="ar-SA" sz="2100" b="1" dirty="0" smtClean="0"/>
              <a:t>: هي قدرة المنشأة على الاستفادة القصوى من عوامل الانتاج المختلفة و العلاقة التي تربط بينها و بين الانتاج للحصول على المخرجات </a:t>
            </a:r>
            <a:r>
              <a:rPr lang="ar-SA" sz="2100" b="1" dirty="0" err="1" smtClean="0"/>
              <a:t>باقل</a:t>
            </a:r>
            <a:r>
              <a:rPr lang="ar-SA" sz="2100" b="1" dirty="0" smtClean="0"/>
              <a:t> ما يمكن استخدامه من </a:t>
            </a:r>
            <a:r>
              <a:rPr lang="ar-SA" sz="2100" b="1" dirty="0" err="1" smtClean="0"/>
              <a:t>المدخلات</a:t>
            </a:r>
            <a:r>
              <a:rPr lang="ar-SA" sz="2100" b="1" dirty="0" smtClean="0"/>
              <a:t> </a:t>
            </a:r>
            <a:r>
              <a:rPr lang="ar-SA" sz="2100" b="1" dirty="0" err="1" smtClean="0"/>
              <a:t>.</a:t>
            </a:r>
            <a:endParaRPr lang="ar-SA" sz="2100" b="1" dirty="0" smtClean="0"/>
          </a:p>
          <a:p>
            <a:pPr marL="900113" indent="-900113" algn="just"/>
            <a:endParaRPr lang="ar-SA" sz="2100" b="1" dirty="0" smtClean="0"/>
          </a:p>
          <a:p>
            <a:pPr algn="just"/>
            <a:endParaRPr lang="ar-IQ" sz="2000" b="1" dirty="0"/>
          </a:p>
        </p:txBody>
      </p:sp>
      <p:pic>
        <p:nvPicPr>
          <p:cNvPr id="10" name="صورة 9" descr="images.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267744" y="260648"/>
            <a:ext cx="1440160" cy="954889"/>
          </a:xfrm>
          <a:prstGeom prst="rect">
            <a:avLst/>
          </a:prstGeom>
        </p:spPr>
      </p:pic>
      <p:pic>
        <p:nvPicPr>
          <p:cNvPr id="11" name="صورة 10" descr="تنزيل (1).jpg"/>
          <p:cNvPicPr>
            <a:picLocks noChangeAspect="1"/>
          </p:cNvPicPr>
          <p:nvPr/>
        </p:nvPicPr>
        <p:blipFill>
          <a:blip r:embed="rId3" cstate="print">
            <a:clrChange>
              <a:clrFrom>
                <a:srgbClr val="FFFFFF"/>
              </a:clrFrom>
              <a:clrTo>
                <a:srgbClr val="FFFFFF">
                  <a:alpha val="0"/>
                </a:srgbClr>
              </a:clrTo>
            </a:clrChange>
          </a:blip>
          <a:stretch>
            <a:fillRect/>
          </a:stretch>
        </p:blipFill>
        <p:spPr>
          <a:xfrm>
            <a:off x="971600" y="247565"/>
            <a:ext cx="1152128" cy="990258"/>
          </a:xfrm>
          <a:prstGeom prst="rect">
            <a:avLst/>
          </a:prstGeom>
        </p:spPr>
      </p:pic>
      <p:pic>
        <p:nvPicPr>
          <p:cNvPr id="12" name="صورة 11" descr="images (1).jpg"/>
          <p:cNvPicPr>
            <a:picLocks noChangeAspect="1"/>
          </p:cNvPicPr>
          <p:nvPr/>
        </p:nvPicPr>
        <p:blipFill>
          <a:blip r:embed="rId4" cstate="print"/>
          <a:stretch>
            <a:fillRect/>
          </a:stretch>
        </p:blipFill>
        <p:spPr>
          <a:xfrm>
            <a:off x="539552" y="5373216"/>
            <a:ext cx="2276475" cy="127635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images (2).jpg">
            <a:hlinkClick r:id="rId2" action="ppaction://hlinkfile"/>
          </p:cNvPr>
          <p:cNvPicPr>
            <a:picLocks noChangeAspect="1"/>
          </p:cNvPicPr>
          <p:nvPr/>
        </p:nvPicPr>
        <p:blipFill>
          <a:blip r:embed="rId3" cstate="print"/>
          <a:stretch>
            <a:fillRect/>
          </a:stretch>
        </p:blipFill>
        <p:spPr>
          <a:xfrm>
            <a:off x="2843808" y="2276872"/>
            <a:ext cx="3519835" cy="3519835"/>
          </a:xfrm>
          <a:prstGeom prst="rect">
            <a:avLst/>
          </a:prstGeom>
        </p:spPr>
      </p:pic>
      <p:sp>
        <p:nvSpPr>
          <p:cNvPr id="5" name="مربع نص 4"/>
          <p:cNvSpPr txBox="1"/>
          <p:nvPr/>
        </p:nvSpPr>
        <p:spPr>
          <a:xfrm>
            <a:off x="1403648" y="548680"/>
            <a:ext cx="6192688" cy="954107"/>
          </a:xfrm>
          <a:prstGeom prst="rect">
            <a:avLst/>
          </a:prstGeom>
          <a:noFill/>
        </p:spPr>
        <p:txBody>
          <a:bodyPr wrap="square" rtlCol="1">
            <a:spAutoFit/>
          </a:bodyPr>
          <a:lstStyle/>
          <a:p>
            <a:pPr algn="ctr"/>
            <a:r>
              <a:rPr lang="ar-IQ" sz="2800" dirty="0" smtClean="0">
                <a:solidFill>
                  <a:srgbClr val="FFFF00"/>
                </a:solidFill>
                <a:cs typeface="PT Bold Heading" pitchFamily="2" charset="-78"/>
              </a:rPr>
              <a:t>محاضرة عن كيفية التقييم بصورة عامة للشركات </a:t>
            </a:r>
            <a:endParaRPr lang="ar-IQ" sz="2800" dirty="0">
              <a:solidFill>
                <a:srgbClr val="FFFF00"/>
              </a:solidFill>
              <a:cs typeface="PT Bold Heading" pitchFamily="2" charset="-78"/>
            </a:endParaRPr>
          </a:p>
        </p:txBody>
      </p:sp>
      <p:sp>
        <p:nvSpPr>
          <p:cNvPr id="6" name="مربع نص 5"/>
          <p:cNvSpPr txBox="1"/>
          <p:nvPr/>
        </p:nvSpPr>
        <p:spPr>
          <a:xfrm>
            <a:off x="8460432" y="6408140"/>
            <a:ext cx="648072" cy="400110"/>
          </a:xfrm>
          <a:prstGeom prst="rect">
            <a:avLst/>
          </a:prstGeom>
          <a:noFill/>
        </p:spPr>
        <p:txBody>
          <a:bodyPr wrap="square" rtlCol="1">
            <a:spAutoFit/>
          </a:bodyPr>
          <a:lstStyle/>
          <a:p>
            <a:r>
              <a:rPr lang="ar-IQ" sz="2000" b="1" dirty="0" smtClean="0"/>
              <a:t>16</a:t>
            </a:r>
            <a:endParaRPr lang="ar-IQ" sz="28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مستدير الزوايا 4"/>
          <p:cNvSpPr/>
          <p:nvPr/>
        </p:nvSpPr>
        <p:spPr>
          <a:xfrm>
            <a:off x="5148064" y="389916"/>
            <a:ext cx="3384376" cy="72008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ar-IQ"/>
          </a:p>
        </p:txBody>
      </p:sp>
      <p:sp>
        <p:nvSpPr>
          <p:cNvPr id="6" name="مستطيل 5"/>
          <p:cNvSpPr/>
          <p:nvPr/>
        </p:nvSpPr>
        <p:spPr>
          <a:xfrm>
            <a:off x="5424112" y="476672"/>
            <a:ext cx="2802370" cy="523220"/>
          </a:xfrm>
          <a:prstGeom prst="rect">
            <a:avLst/>
          </a:prstGeom>
        </p:spPr>
        <p:txBody>
          <a:bodyPr wrap="none">
            <a:spAutoFit/>
          </a:bodyPr>
          <a:lstStyle/>
          <a:p>
            <a:r>
              <a:rPr lang="ar-IQ" sz="2800" dirty="0" smtClean="0">
                <a:solidFill>
                  <a:srgbClr val="FFFF00"/>
                </a:solidFill>
                <a:cs typeface="PT Bold Heading" pitchFamily="2" charset="-78"/>
              </a:rPr>
              <a:t>4- انواع تقييم الاداء</a:t>
            </a:r>
          </a:p>
        </p:txBody>
      </p:sp>
      <p:sp>
        <p:nvSpPr>
          <p:cNvPr id="7" name="مربع نص 6"/>
          <p:cNvSpPr txBox="1"/>
          <p:nvPr/>
        </p:nvSpPr>
        <p:spPr>
          <a:xfrm>
            <a:off x="251520" y="1700808"/>
            <a:ext cx="8640960" cy="5016758"/>
          </a:xfrm>
          <a:prstGeom prst="rect">
            <a:avLst/>
          </a:prstGeom>
          <a:noFill/>
        </p:spPr>
        <p:txBody>
          <a:bodyPr wrap="square" rtlCol="1">
            <a:spAutoFit/>
          </a:bodyPr>
          <a:lstStyle/>
          <a:p>
            <a:pPr algn="just"/>
            <a:r>
              <a:rPr lang="ar-IQ" sz="2000" b="1" dirty="0" smtClean="0">
                <a:effectLst>
                  <a:outerShdw blurRad="38100" dist="38100" dir="2700000" algn="tl">
                    <a:srgbClr val="000000">
                      <a:alpha val="43137"/>
                    </a:srgbClr>
                  </a:outerShdw>
                </a:effectLst>
              </a:rPr>
              <a:t>   ان عملية تقييم الاداء وان اختلفت انواعها و اسسها فلا يمكن ان تكون نظاما علميا و متطورا اذا لم يرافقها وجود نظام دقيق للتخطيط يقوم بتحديد الوظائف و الاختصاصات </a:t>
            </a:r>
            <a:r>
              <a:rPr lang="ar-IQ" sz="2000" b="1" dirty="0" err="1" smtClean="0">
                <a:effectLst>
                  <a:outerShdw blurRad="38100" dist="38100" dir="2700000" algn="tl">
                    <a:srgbClr val="000000">
                      <a:alpha val="43137"/>
                    </a:srgbClr>
                  </a:outerShdw>
                </a:effectLst>
              </a:rPr>
              <a:t>ووصفها </a:t>
            </a:r>
            <a:r>
              <a:rPr lang="ar-IQ" sz="2000" b="1" dirty="0" smtClean="0">
                <a:effectLst>
                  <a:outerShdw blurRad="38100" dist="38100" dir="2700000" algn="tl">
                    <a:srgbClr val="000000">
                      <a:alpha val="43137"/>
                    </a:srgbClr>
                  </a:outerShdw>
                </a:effectLst>
              </a:rPr>
              <a:t>، وإيجاد البرامج العلمية المنظمة لدراسة </a:t>
            </a:r>
            <a:r>
              <a:rPr lang="ar-IQ" sz="2000" b="1" dirty="0" err="1" smtClean="0">
                <a:effectLst>
                  <a:outerShdw blurRad="38100" dist="38100" dir="2700000" algn="tl">
                    <a:srgbClr val="000000">
                      <a:alpha val="43137"/>
                    </a:srgbClr>
                  </a:outerShdw>
                </a:effectLst>
              </a:rPr>
              <a:t>العمل </a:t>
            </a:r>
            <a:r>
              <a:rPr lang="ar-IQ" sz="2000" b="1" dirty="0" smtClean="0">
                <a:effectLst>
                  <a:outerShdw blurRad="38100" dist="38100" dir="2700000" algn="tl">
                    <a:srgbClr val="000000">
                      <a:alpha val="43137"/>
                    </a:srgbClr>
                  </a:outerShdw>
                </a:effectLst>
              </a:rPr>
              <a:t>.فالتحديد الواضح لمراكز المسؤولية الادارية داخل اي تنظيم يستند الى </a:t>
            </a:r>
            <a:r>
              <a:rPr lang="ar-IQ" sz="2000" b="1" dirty="0" err="1" smtClean="0">
                <a:effectLst>
                  <a:outerShdw blurRad="38100" dist="38100" dir="2700000" algn="tl">
                    <a:srgbClr val="000000">
                      <a:alpha val="43137"/>
                    </a:srgbClr>
                  </a:outerShdw>
                </a:effectLst>
              </a:rPr>
              <a:t>عاملين :-</a:t>
            </a:r>
            <a:endParaRPr lang="ar-IQ" sz="2000" b="1" dirty="0" smtClean="0">
              <a:effectLst>
                <a:outerShdw blurRad="38100" dist="38100" dir="2700000" algn="tl">
                  <a:srgbClr val="000000">
                    <a:alpha val="43137"/>
                  </a:srgbClr>
                </a:outerShdw>
              </a:effectLst>
            </a:endParaRPr>
          </a:p>
          <a:p>
            <a:pPr marL="722313" indent="-722313" algn="just"/>
            <a:r>
              <a:rPr lang="ar-IQ" sz="2000" b="1" dirty="0" err="1" smtClean="0">
                <a:solidFill>
                  <a:srgbClr val="FFFF00"/>
                </a:solidFill>
                <a:effectLst>
                  <a:outerShdw blurRad="38100" dist="38100" dir="2700000" algn="tl">
                    <a:srgbClr val="000000">
                      <a:alpha val="43137"/>
                    </a:srgbClr>
                  </a:outerShdw>
                </a:effectLst>
              </a:rPr>
              <a:t>ا</a:t>
            </a:r>
            <a:r>
              <a:rPr lang="ar-IQ" sz="2000" b="1" u="sng" dirty="0" err="1" smtClean="0">
                <a:solidFill>
                  <a:srgbClr val="FFFF00"/>
                </a:solidFill>
                <a:effectLst>
                  <a:outerShdw blurRad="38100" dist="38100" dir="2700000" algn="tl">
                    <a:srgbClr val="000000">
                      <a:alpha val="43137"/>
                    </a:srgbClr>
                  </a:outerShdw>
                </a:effectLst>
              </a:rPr>
              <a:t>ولهما </a:t>
            </a:r>
            <a:r>
              <a:rPr lang="ar-IQ" sz="2000" b="1" dirty="0" smtClean="0">
                <a:solidFill>
                  <a:srgbClr val="FFFF00"/>
                </a:solidFill>
                <a:effectLst>
                  <a:outerShdw blurRad="38100" dist="38100" dir="2700000" algn="tl">
                    <a:srgbClr val="000000">
                      <a:alpha val="43137"/>
                    </a:srgbClr>
                  </a:outerShdw>
                </a:effectLst>
              </a:rPr>
              <a:t>: </a:t>
            </a:r>
            <a:r>
              <a:rPr lang="ar-IQ" sz="2000" b="1" dirty="0" smtClean="0">
                <a:effectLst>
                  <a:outerShdw blurRad="38100" dist="38100" dir="2700000" algn="tl">
                    <a:srgbClr val="000000">
                      <a:alpha val="43137"/>
                    </a:srgbClr>
                  </a:outerShdw>
                </a:effectLst>
              </a:rPr>
              <a:t>اجراء التقييم لكل جزء من اجزاء المسؤولية حتى في حالة اقتصار عملية التقييم على دراسة النتائج النهائية للوحدة الصناعية لان وظيفة التقييم لا تقتصر على بيان مدى تحقيق الاهداف و انما تتعدى الى تفسير الانحرافات و تحليلها لغرض تشخيصها وردها الى الجهات المسؤولية عنها وتنقسم الى </a:t>
            </a:r>
            <a:r>
              <a:rPr lang="ar-IQ" sz="2000" b="1" dirty="0" err="1" smtClean="0">
                <a:effectLst>
                  <a:outerShdw blurRad="38100" dist="38100" dir="2700000" algn="tl">
                    <a:srgbClr val="000000">
                      <a:alpha val="43137"/>
                    </a:srgbClr>
                  </a:outerShdw>
                </a:effectLst>
              </a:rPr>
              <a:t>قسمين :</a:t>
            </a:r>
            <a:endParaRPr lang="ar-IQ" sz="2000" b="1" dirty="0" smtClean="0">
              <a:effectLst>
                <a:outerShdw blurRad="38100" dist="38100" dir="2700000" algn="tl">
                  <a:srgbClr val="000000">
                    <a:alpha val="43137"/>
                  </a:srgbClr>
                </a:outerShdw>
              </a:effectLst>
            </a:endParaRPr>
          </a:p>
          <a:p>
            <a:pPr marL="722313" algn="just"/>
            <a:r>
              <a:rPr lang="ar-IQ" sz="2000" b="1" dirty="0" smtClean="0">
                <a:effectLst>
                  <a:outerShdw blurRad="38100" dist="38100" dir="2700000" algn="tl">
                    <a:srgbClr val="000000">
                      <a:alpha val="43137"/>
                    </a:srgbClr>
                  </a:outerShdw>
                </a:effectLst>
              </a:rPr>
              <a:t>1- تقييم الاداء المتصل </a:t>
            </a:r>
            <a:r>
              <a:rPr lang="ar-IQ" sz="2000" b="1" dirty="0" err="1" smtClean="0">
                <a:effectLst>
                  <a:outerShdw blurRad="38100" dist="38100" dir="2700000" algn="tl">
                    <a:srgbClr val="000000">
                      <a:alpha val="43137"/>
                    </a:srgbClr>
                  </a:outerShdw>
                </a:effectLst>
              </a:rPr>
              <a:t>بالأهداف .</a:t>
            </a:r>
            <a:endParaRPr lang="ar-IQ" sz="2000" b="1" dirty="0" smtClean="0">
              <a:effectLst>
                <a:outerShdw blurRad="38100" dist="38100" dir="2700000" algn="tl">
                  <a:srgbClr val="000000">
                    <a:alpha val="43137"/>
                  </a:srgbClr>
                </a:outerShdw>
              </a:effectLst>
            </a:endParaRPr>
          </a:p>
          <a:p>
            <a:pPr marL="722313" algn="just"/>
            <a:r>
              <a:rPr lang="ar-IQ" sz="2000" b="1" dirty="0" smtClean="0">
                <a:effectLst>
                  <a:outerShdw blurRad="38100" dist="38100" dir="2700000" algn="tl">
                    <a:srgbClr val="000000">
                      <a:alpha val="43137"/>
                    </a:srgbClr>
                  </a:outerShdw>
                </a:effectLst>
              </a:rPr>
              <a:t>2- الجانب الوظيفي الذي يتصل بكفاءة استخدام المواد المتاحة </a:t>
            </a:r>
            <a:r>
              <a:rPr lang="ar-IQ" sz="2000" b="1" dirty="0" err="1" smtClean="0">
                <a:effectLst>
                  <a:outerShdw blurRad="38100" dist="38100" dir="2700000" algn="tl">
                    <a:srgbClr val="000000">
                      <a:alpha val="43137"/>
                    </a:srgbClr>
                  </a:outerShdw>
                </a:effectLst>
              </a:rPr>
              <a:t>للوحدة .</a:t>
            </a:r>
            <a:endParaRPr lang="ar-IQ" sz="2000" b="1" dirty="0" smtClean="0">
              <a:effectLst>
                <a:outerShdw blurRad="38100" dist="38100" dir="2700000" algn="tl">
                  <a:srgbClr val="000000">
                    <a:alpha val="43137"/>
                  </a:srgbClr>
                </a:outerShdw>
              </a:effectLst>
            </a:endParaRPr>
          </a:p>
          <a:p>
            <a:pPr marL="633413" indent="-633413" algn="just"/>
            <a:r>
              <a:rPr lang="ar-IQ" sz="2000" b="1" u="sng" dirty="0" err="1" smtClean="0">
                <a:solidFill>
                  <a:srgbClr val="FFFF00"/>
                </a:solidFill>
                <a:effectLst>
                  <a:outerShdw blurRad="38100" dist="38100" dir="2700000" algn="tl">
                    <a:srgbClr val="000000">
                      <a:alpha val="43137"/>
                    </a:srgbClr>
                  </a:outerShdw>
                </a:effectLst>
              </a:rPr>
              <a:t>ثانيا </a:t>
            </a:r>
            <a:r>
              <a:rPr lang="ar-IQ" sz="2000" b="1" dirty="0" smtClean="0">
                <a:solidFill>
                  <a:srgbClr val="FFFF00"/>
                </a:solidFill>
                <a:effectLst>
                  <a:outerShdw blurRad="38100" dist="38100" dir="2700000" algn="tl">
                    <a:srgbClr val="000000">
                      <a:alpha val="43137"/>
                    </a:srgbClr>
                  </a:outerShdw>
                </a:effectLst>
              </a:rPr>
              <a:t>:  </a:t>
            </a:r>
            <a:r>
              <a:rPr lang="ar-IQ" sz="2000" b="1" dirty="0" err="1" smtClean="0">
                <a:effectLst>
                  <a:outerShdw blurRad="38100" dist="38100" dir="2700000" algn="tl">
                    <a:srgbClr val="000000">
                      <a:alpha val="43137"/>
                    </a:srgbClr>
                  </a:outerShdw>
                </a:effectLst>
              </a:rPr>
              <a:t>تتبر</a:t>
            </a:r>
            <a:r>
              <a:rPr lang="ar-IQ" sz="2000" b="1" dirty="0" smtClean="0">
                <a:effectLst>
                  <a:outerShdw blurRad="38100" dist="38100" dir="2700000" algn="tl">
                    <a:srgbClr val="000000">
                      <a:alpha val="43137"/>
                    </a:srgbClr>
                  </a:outerShdw>
                </a:effectLst>
              </a:rPr>
              <a:t> عملية التقييم  وسيلة من وسائل الادارة المهمة وليس مركزا او وظيفة ادارية لذلك لا يمكن ممارستها بمعزل عن الوظائف الادارية الاخرى في </a:t>
            </a:r>
            <a:r>
              <a:rPr lang="ar-IQ" sz="2000" b="1" dirty="0" err="1" smtClean="0">
                <a:effectLst>
                  <a:outerShdw blurRad="38100" dist="38100" dir="2700000" algn="tl">
                    <a:srgbClr val="000000">
                      <a:alpha val="43137"/>
                    </a:srgbClr>
                  </a:outerShdw>
                </a:effectLst>
              </a:rPr>
              <a:t>المنشأة </a:t>
            </a:r>
            <a:r>
              <a:rPr lang="ar-IQ" sz="2000" b="1" dirty="0" smtClean="0">
                <a:effectLst>
                  <a:outerShdw blurRad="38100" dist="38100" dir="2700000" algn="tl">
                    <a:srgbClr val="000000">
                      <a:alpha val="43137"/>
                    </a:srgbClr>
                  </a:outerShdw>
                </a:effectLst>
              </a:rPr>
              <a:t>، لذا فان علمية تقيم الاداء مستمرة و </a:t>
            </a:r>
            <a:r>
              <a:rPr lang="ar-IQ" sz="2000" b="1" dirty="0" err="1" smtClean="0">
                <a:effectLst>
                  <a:outerShdw blurRad="38100" dist="38100" dir="2700000" algn="tl">
                    <a:srgbClr val="000000">
                      <a:alpha val="43137"/>
                    </a:srgbClr>
                  </a:outerShdw>
                </a:effectLst>
              </a:rPr>
              <a:t>شاملة .</a:t>
            </a:r>
            <a:endParaRPr lang="ar-IQ" sz="2000" b="1" dirty="0" smtClean="0">
              <a:effectLst>
                <a:outerShdw blurRad="38100" dist="38100" dir="2700000" algn="tl">
                  <a:srgbClr val="000000">
                    <a:alpha val="43137"/>
                  </a:srgbClr>
                </a:outerShdw>
              </a:effectLst>
            </a:endParaRPr>
          </a:p>
          <a:p>
            <a:pPr marL="633413" indent="-633413" algn="just"/>
            <a:r>
              <a:rPr lang="ar-IQ" sz="2000" b="1" dirty="0" smtClean="0">
                <a:effectLst>
                  <a:outerShdw blurRad="38100" dist="38100" dir="2700000" algn="tl">
                    <a:srgbClr val="000000">
                      <a:alpha val="43137"/>
                    </a:srgbClr>
                  </a:outerShdw>
                </a:effectLst>
              </a:rPr>
              <a:t>وعلية نجد ان تقييم الاداء يقع في </a:t>
            </a:r>
            <a:r>
              <a:rPr lang="ar-IQ" sz="2000" b="1" dirty="0" err="1" smtClean="0">
                <a:effectLst>
                  <a:outerShdw blurRad="38100" dist="38100" dir="2700000" algn="tl">
                    <a:srgbClr val="000000">
                      <a:alpha val="43137"/>
                    </a:srgbClr>
                  </a:outerShdw>
                </a:effectLst>
              </a:rPr>
              <a:t>نوعين :</a:t>
            </a:r>
            <a:endParaRPr lang="ar-IQ" sz="2000" b="1" dirty="0" smtClean="0">
              <a:effectLst>
                <a:outerShdw blurRad="38100" dist="38100" dir="2700000" algn="tl">
                  <a:srgbClr val="000000">
                    <a:alpha val="43137"/>
                  </a:srgbClr>
                </a:outerShdw>
              </a:effectLst>
            </a:endParaRPr>
          </a:p>
          <a:p>
            <a:pPr marL="633413" indent="-633413" algn="just"/>
            <a:r>
              <a:rPr lang="ar-IQ" sz="2000" b="1" dirty="0" smtClean="0">
                <a:effectLst>
                  <a:outerShdw blurRad="38100" dist="38100" dir="2700000" algn="tl">
                    <a:srgbClr val="000000">
                      <a:alpha val="43137"/>
                    </a:srgbClr>
                  </a:outerShdw>
                </a:effectLst>
              </a:rPr>
              <a:t>1- مراقبة الاداء </a:t>
            </a:r>
            <a:r>
              <a:rPr lang="ar-IQ" sz="2000" b="1" dirty="0" err="1" smtClean="0">
                <a:effectLst>
                  <a:outerShdw blurRad="38100" dist="38100" dir="2700000" algn="tl">
                    <a:srgbClr val="000000">
                      <a:alpha val="43137"/>
                    </a:srgbClr>
                  </a:outerShdw>
                </a:effectLst>
              </a:rPr>
              <a:t>المخطط .</a:t>
            </a:r>
            <a:endParaRPr lang="ar-IQ" sz="2000" b="1" dirty="0" smtClean="0">
              <a:effectLst>
                <a:outerShdw blurRad="38100" dist="38100" dir="2700000" algn="tl">
                  <a:srgbClr val="000000">
                    <a:alpha val="43137"/>
                  </a:srgbClr>
                </a:outerShdw>
              </a:effectLst>
            </a:endParaRPr>
          </a:p>
          <a:p>
            <a:pPr marL="633413" indent="-633413" algn="just"/>
            <a:r>
              <a:rPr lang="ar-IQ" sz="2000" b="1" dirty="0" smtClean="0">
                <a:effectLst>
                  <a:outerShdw blurRad="38100" dist="38100" dir="2700000" algn="tl">
                    <a:srgbClr val="000000">
                      <a:alpha val="43137"/>
                    </a:srgbClr>
                  </a:outerShdw>
                </a:effectLst>
              </a:rPr>
              <a:t>2- مراقبة الاداء </a:t>
            </a:r>
            <a:r>
              <a:rPr lang="ar-IQ" sz="2000" b="1" dirty="0" err="1" smtClean="0">
                <a:effectLst>
                  <a:outerShdw blurRad="38100" dist="38100" dir="2700000" algn="tl">
                    <a:srgbClr val="000000">
                      <a:alpha val="43137"/>
                    </a:srgbClr>
                  </a:outerShdw>
                </a:effectLst>
              </a:rPr>
              <a:t>الفعلي .</a:t>
            </a:r>
            <a:r>
              <a:rPr lang="ar-IQ" sz="2000" b="1" dirty="0" smtClean="0">
                <a:effectLst>
                  <a:outerShdw blurRad="38100" dist="38100" dir="2700000" algn="tl">
                    <a:srgbClr val="000000">
                      <a:alpha val="43137"/>
                    </a:srgbClr>
                  </a:outerShdw>
                </a:effectLst>
              </a:rPr>
              <a:t> </a:t>
            </a:r>
          </a:p>
          <a:p>
            <a:pPr marL="633413" indent="-633413" algn="just"/>
            <a:endParaRPr lang="ar-IQ" sz="2000" b="1" dirty="0">
              <a:effectLst>
                <a:outerShdw blurRad="38100" dist="38100" dir="2700000" algn="tl">
                  <a:srgbClr val="000000">
                    <a:alpha val="43137"/>
                  </a:srgbClr>
                </a:outerShdw>
              </a:effectLst>
            </a:endParaRPr>
          </a:p>
        </p:txBody>
      </p:sp>
      <p:sp>
        <p:nvSpPr>
          <p:cNvPr id="8" name="مربع نص 7"/>
          <p:cNvSpPr txBox="1"/>
          <p:nvPr/>
        </p:nvSpPr>
        <p:spPr>
          <a:xfrm>
            <a:off x="8460432" y="6408140"/>
            <a:ext cx="648072" cy="400110"/>
          </a:xfrm>
          <a:prstGeom prst="rect">
            <a:avLst/>
          </a:prstGeom>
          <a:noFill/>
        </p:spPr>
        <p:txBody>
          <a:bodyPr wrap="square" rtlCol="1">
            <a:spAutoFit/>
          </a:bodyPr>
          <a:lstStyle/>
          <a:p>
            <a:r>
              <a:rPr lang="ar-IQ" sz="2000" b="1" dirty="0" smtClean="0"/>
              <a:t>17</a:t>
            </a:r>
            <a:endParaRPr lang="ar-IQ" sz="28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323528" y="1628800"/>
            <a:ext cx="8496944" cy="5016758"/>
          </a:xfrm>
          <a:prstGeom prst="rect">
            <a:avLst/>
          </a:prstGeom>
          <a:noFill/>
        </p:spPr>
        <p:txBody>
          <a:bodyPr wrap="square" rtlCol="1">
            <a:spAutoFit/>
          </a:bodyPr>
          <a:lstStyle/>
          <a:p>
            <a:pPr algn="just"/>
            <a:r>
              <a:rPr lang="ar-IQ" sz="2000" b="1" u="sng" dirty="0" smtClean="0">
                <a:solidFill>
                  <a:srgbClr val="FFFF00"/>
                </a:solidFill>
                <a:effectLst>
                  <a:outerShdw blurRad="38100" dist="38100" dir="2700000" algn="tl">
                    <a:srgbClr val="000000">
                      <a:alpha val="43137"/>
                    </a:srgbClr>
                  </a:outerShdw>
                </a:effectLst>
              </a:rPr>
              <a:t>1- مراقبة الاداء </a:t>
            </a:r>
            <a:r>
              <a:rPr lang="ar-IQ" sz="2000" b="1" u="sng" dirty="0" err="1" smtClean="0">
                <a:solidFill>
                  <a:srgbClr val="FFFF00"/>
                </a:solidFill>
                <a:effectLst>
                  <a:outerShdw blurRad="38100" dist="38100" dir="2700000" algn="tl">
                    <a:srgbClr val="000000">
                      <a:alpha val="43137"/>
                    </a:srgbClr>
                  </a:outerShdw>
                </a:effectLst>
              </a:rPr>
              <a:t>المخطط .</a:t>
            </a:r>
            <a:endParaRPr lang="ar-IQ" sz="2000" b="1" u="sng" dirty="0" smtClean="0">
              <a:solidFill>
                <a:srgbClr val="FFFF00"/>
              </a:solidFill>
              <a:effectLst>
                <a:outerShdw blurRad="38100" dist="38100" dir="2700000" algn="tl">
                  <a:srgbClr val="000000">
                    <a:alpha val="43137"/>
                  </a:srgbClr>
                </a:outerShdw>
              </a:effectLst>
            </a:endParaRPr>
          </a:p>
          <a:p>
            <a:pPr algn="just"/>
            <a:endParaRPr lang="ar-IQ" sz="2000" b="1" dirty="0" smtClean="0">
              <a:effectLst>
                <a:outerShdw blurRad="38100" dist="38100" dir="2700000" algn="tl">
                  <a:srgbClr val="000000">
                    <a:alpha val="43137"/>
                  </a:srgbClr>
                </a:outerShdw>
              </a:effectLst>
            </a:endParaRPr>
          </a:p>
          <a:p>
            <a:pPr algn="just"/>
            <a:r>
              <a:rPr lang="ar-IQ" sz="2000" b="1" dirty="0" smtClean="0">
                <a:effectLst>
                  <a:outerShdw blurRad="38100" dist="38100" dir="2700000" algn="tl">
                    <a:srgbClr val="000000">
                      <a:alpha val="43137"/>
                    </a:srgbClr>
                  </a:outerShdw>
                </a:effectLst>
              </a:rPr>
              <a:t>ويقصد </a:t>
            </a:r>
            <a:r>
              <a:rPr lang="ar-IQ" sz="2000" b="1" dirty="0" err="1" smtClean="0">
                <a:effectLst>
                  <a:outerShdw blurRad="38100" dist="38100" dir="2700000" algn="tl">
                    <a:srgbClr val="000000">
                      <a:alpha val="43137"/>
                    </a:srgbClr>
                  </a:outerShdw>
                </a:effectLst>
              </a:rPr>
              <a:t>به</a:t>
            </a:r>
            <a:r>
              <a:rPr lang="ar-IQ" sz="2000" b="1" dirty="0" smtClean="0">
                <a:effectLst>
                  <a:outerShdw blurRad="38100" dist="38100" dir="2700000" algn="tl">
                    <a:srgbClr val="000000">
                      <a:alpha val="43137"/>
                    </a:srgbClr>
                  </a:outerShdw>
                </a:effectLst>
              </a:rPr>
              <a:t> مقارنة عمليات التنفيذ الفعلي بالمعدلات و الخطط و السياسات </a:t>
            </a:r>
            <a:r>
              <a:rPr lang="ar-IQ" sz="2000" b="1" dirty="0" err="1" smtClean="0">
                <a:effectLst>
                  <a:outerShdw blurRad="38100" dist="38100" dir="2700000" algn="tl">
                    <a:srgbClr val="000000">
                      <a:alpha val="43137"/>
                    </a:srgbClr>
                  </a:outerShdw>
                </a:effectLst>
              </a:rPr>
              <a:t>الموضوعة </a:t>
            </a:r>
            <a:r>
              <a:rPr lang="ar-IQ" sz="2000" b="1" dirty="0" smtClean="0">
                <a:effectLst>
                  <a:outerShdw blurRad="38100" dist="38100" dir="2700000" algn="tl">
                    <a:srgbClr val="000000">
                      <a:alpha val="43137"/>
                    </a:srgbClr>
                  </a:outerShdw>
                </a:effectLst>
              </a:rPr>
              <a:t>، وهذا يعني ان الادارة يجب ان تكون لديها خطة عمل واضحة ينسق من خلالها بين الاهداف العامة للوحدة الصناعية و الاهداف </a:t>
            </a:r>
            <a:r>
              <a:rPr lang="ar-IQ" sz="2000" b="1" dirty="0" err="1" smtClean="0">
                <a:effectLst>
                  <a:outerShdw blurRad="38100" dist="38100" dir="2700000" algn="tl">
                    <a:srgbClr val="000000">
                      <a:alpha val="43137"/>
                    </a:srgbClr>
                  </a:outerShdw>
                </a:effectLst>
              </a:rPr>
              <a:t>الجزئية </a:t>
            </a:r>
            <a:r>
              <a:rPr lang="ar-IQ" sz="2000" b="1" dirty="0" smtClean="0">
                <a:effectLst>
                  <a:outerShdw blurRad="38100" dist="38100" dir="2700000" algn="tl">
                    <a:srgbClr val="000000">
                      <a:alpha val="43137"/>
                    </a:srgbClr>
                  </a:outerShdw>
                </a:effectLst>
              </a:rPr>
              <a:t>، وان تنفيذ الاهداف الجزئية يؤدي بالنتيجة الى تحقيق الاهداف </a:t>
            </a:r>
            <a:r>
              <a:rPr lang="ar-IQ" sz="2000" b="1" dirty="0" err="1" smtClean="0">
                <a:effectLst>
                  <a:outerShdw blurRad="38100" dist="38100" dir="2700000" algn="tl">
                    <a:srgbClr val="000000">
                      <a:alpha val="43137"/>
                    </a:srgbClr>
                  </a:outerShdw>
                </a:effectLst>
              </a:rPr>
              <a:t>العامة </a:t>
            </a:r>
            <a:r>
              <a:rPr lang="ar-IQ" sz="2000" b="1" dirty="0" smtClean="0">
                <a:effectLst>
                  <a:outerShdw blurRad="38100" dist="38100" dir="2700000" algn="tl">
                    <a:srgbClr val="000000">
                      <a:alpha val="43137"/>
                    </a:srgbClr>
                  </a:outerShdw>
                </a:effectLst>
              </a:rPr>
              <a:t>.ويجب ان تراعي فيها مسالتين </a:t>
            </a:r>
            <a:r>
              <a:rPr lang="ar-IQ" sz="2000" b="1" dirty="0" err="1" smtClean="0">
                <a:effectLst>
                  <a:outerShdw blurRad="38100" dist="38100" dir="2700000" algn="tl">
                    <a:srgbClr val="000000">
                      <a:alpha val="43137"/>
                    </a:srgbClr>
                  </a:outerShdw>
                </a:effectLst>
              </a:rPr>
              <a:t>هامتان :</a:t>
            </a:r>
            <a:endParaRPr lang="ar-IQ" sz="2000" b="1" dirty="0" smtClean="0">
              <a:effectLst>
                <a:outerShdw blurRad="38100" dist="38100" dir="2700000" algn="tl">
                  <a:srgbClr val="000000">
                    <a:alpha val="43137"/>
                  </a:srgbClr>
                </a:outerShdw>
              </a:effectLst>
            </a:endParaRPr>
          </a:p>
          <a:p>
            <a:pPr algn="just"/>
            <a:r>
              <a:rPr lang="ar-IQ" sz="2000" b="1" dirty="0" smtClean="0">
                <a:effectLst>
                  <a:outerShdw blurRad="38100" dist="38100" dir="2700000" algn="tl">
                    <a:srgbClr val="000000">
                      <a:alpha val="43137"/>
                    </a:srgbClr>
                  </a:outerShdw>
                </a:effectLst>
              </a:rPr>
              <a:t>1- ان التخطيط عادة يوضع لفترة مناسبة قبل التنفيذ.</a:t>
            </a:r>
          </a:p>
          <a:p>
            <a:pPr algn="just"/>
            <a:r>
              <a:rPr lang="ar-IQ" sz="2000" b="1" dirty="0" smtClean="0">
                <a:effectLst>
                  <a:outerShdw blurRad="38100" dist="38100" dir="2700000" algn="tl">
                    <a:srgbClr val="000000">
                      <a:alpha val="43137"/>
                    </a:srgbClr>
                  </a:outerShdw>
                </a:effectLst>
              </a:rPr>
              <a:t>2- ان هذه الفترة الزمنية كافية لتسمح بحدوث تغيير في ظروف العمل الذي ينبع عنه </a:t>
            </a:r>
            <a:r>
              <a:rPr lang="ar-IQ" sz="2000" b="1" dirty="0" err="1" smtClean="0">
                <a:effectLst>
                  <a:outerShdw blurRad="38100" dist="38100" dir="2700000" algn="tl">
                    <a:srgbClr val="000000">
                      <a:alpha val="43137"/>
                    </a:srgbClr>
                  </a:outerShdw>
                </a:effectLst>
              </a:rPr>
              <a:t>التغيير .</a:t>
            </a:r>
            <a:endParaRPr lang="ar-IQ" sz="2000" b="1" dirty="0" smtClean="0">
              <a:effectLst>
                <a:outerShdw blurRad="38100" dist="38100" dir="2700000" algn="tl">
                  <a:srgbClr val="000000">
                    <a:alpha val="43137"/>
                  </a:srgbClr>
                </a:outerShdw>
              </a:effectLst>
            </a:endParaRPr>
          </a:p>
          <a:p>
            <a:pPr algn="just"/>
            <a:endParaRPr lang="ar-IQ" sz="2000" b="1" dirty="0" smtClean="0">
              <a:effectLst>
                <a:outerShdw blurRad="38100" dist="38100" dir="2700000" algn="tl">
                  <a:srgbClr val="000000">
                    <a:alpha val="43137"/>
                  </a:srgbClr>
                </a:outerShdw>
              </a:effectLst>
            </a:endParaRPr>
          </a:p>
          <a:p>
            <a:pPr algn="just"/>
            <a:r>
              <a:rPr lang="ar-IQ" sz="2000" b="1" u="sng" dirty="0" smtClean="0">
                <a:solidFill>
                  <a:srgbClr val="FFFF00"/>
                </a:solidFill>
                <a:effectLst>
                  <a:outerShdw blurRad="38100" dist="38100" dir="2700000" algn="tl">
                    <a:srgbClr val="000000">
                      <a:alpha val="43137"/>
                    </a:srgbClr>
                  </a:outerShdw>
                </a:effectLst>
              </a:rPr>
              <a:t>2- مراقبة الاداء </a:t>
            </a:r>
            <a:r>
              <a:rPr lang="ar-IQ" sz="2000" b="1" u="sng" dirty="0" err="1" smtClean="0">
                <a:solidFill>
                  <a:srgbClr val="FFFF00"/>
                </a:solidFill>
                <a:effectLst>
                  <a:outerShdw blurRad="38100" dist="38100" dir="2700000" algn="tl">
                    <a:srgbClr val="000000">
                      <a:alpha val="43137"/>
                    </a:srgbClr>
                  </a:outerShdw>
                </a:effectLst>
              </a:rPr>
              <a:t>الفعلي .</a:t>
            </a:r>
            <a:endParaRPr lang="ar-IQ" sz="2000" b="1" u="sng" dirty="0" smtClean="0">
              <a:solidFill>
                <a:srgbClr val="FFFF00"/>
              </a:solidFill>
              <a:effectLst>
                <a:outerShdw blurRad="38100" dist="38100" dir="2700000" algn="tl">
                  <a:srgbClr val="000000">
                    <a:alpha val="43137"/>
                  </a:srgbClr>
                </a:outerShdw>
              </a:effectLst>
            </a:endParaRPr>
          </a:p>
          <a:p>
            <a:pPr algn="just"/>
            <a:endParaRPr lang="ar-IQ" sz="2000" b="1" u="sng" dirty="0" smtClean="0">
              <a:solidFill>
                <a:srgbClr val="FFFF00"/>
              </a:solidFill>
              <a:effectLst>
                <a:outerShdw blurRad="38100" dist="38100" dir="2700000" algn="tl">
                  <a:srgbClr val="000000">
                    <a:alpha val="43137"/>
                  </a:srgbClr>
                </a:outerShdw>
              </a:effectLst>
            </a:endParaRPr>
          </a:p>
          <a:p>
            <a:pPr algn="just"/>
            <a:r>
              <a:rPr lang="ar-IQ" sz="2000" b="1" dirty="0" smtClean="0">
                <a:effectLst>
                  <a:outerShdw blurRad="38100" dist="38100" dir="2700000" algn="tl">
                    <a:srgbClr val="000000">
                      <a:alpha val="43137"/>
                    </a:srgbClr>
                  </a:outerShdw>
                </a:effectLst>
              </a:rPr>
              <a:t>يهدف الاداء الفعلي الى اكتشاف البيانات الفعلية التي قد تنتج عن الاختلافات بين الارقام الفعلية و العمل على </a:t>
            </a:r>
            <a:r>
              <a:rPr lang="ar-IQ" sz="2000" b="1" dirty="0" err="1" smtClean="0">
                <a:effectLst>
                  <a:outerShdw blurRad="38100" dist="38100" dir="2700000" algn="tl">
                    <a:srgbClr val="000000">
                      <a:alpha val="43137"/>
                    </a:srgbClr>
                  </a:outerShdw>
                </a:effectLst>
              </a:rPr>
              <a:t>تفسيرها .</a:t>
            </a:r>
            <a:r>
              <a:rPr lang="ar-IQ" sz="2000" b="1" dirty="0" smtClean="0">
                <a:effectLst>
                  <a:outerShdw blurRad="38100" dist="38100" dir="2700000" algn="tl">
                    <a:srgbClr val="000000">
                      <a:alpha val="43137"/>
                    </a:srgbClr>
                  </a:outerShdw>
                </a:effectLst>
              </a:rPr>
              <a:t> ان اكتشاف التقصير او الاهمال لمختلف اوجه النشاط للوحدة الواحدة من المنشأة يساعد على تحديد </a:t>
            </a:r>
            <a:r>
              <a:rPr lang="ar-IQ" sz="2000" b="1" dirty="0" err="1" smtClean="0">
                <a:effectLst>
                  <a:outerShdw blurRad="38100" dist="38100" dir="2700000" algn="tl">
                    <a:srgbClr val="000000">
                      <a:alpha val="43137"/>
                    </a:srgbClr>
                  </a:outerShdw>
                </a:effectLst>
              </a:rPr>
              <a:t>المشاكل .</a:t>
            </a:r>
            <a:r>
              <a:rPr lang="ar-IQ" sz="2000" b="1" dirty="0" smtClean="0">
                <a:effectLst>
                  <a:outerShdw blurRad="38100" dist="38100" dir="2700000" algn="tl">
                    <a:srgbClr val="000000">
                      <a:alpha val="43137"/>
                    </a:srgbClr>
                  </a:outerShdw>
                </a:effectLst>
              </a:rPr>
              <a:t> اذ ان الظروف الاقتصادية و الاجتماعية و السياسية المحيطة بالوحدة الصناعية تؤثر عليها و على عملياتها بشكل مباشر.</a:t>
            </a:r>
          </a:p>
          <a:p>
            <a:pPr algn="just"/>
            <a:endParaRPr lang="ar-IQ" sz="2000" b="1" dirty="0">
              <a:effectLst>
                <a:outerShdw blurRad="38100" dist="38100" dir="2700000" algn="tl">
                  <a:srgbClr val="000000">
                    <a:alpha val="43137"/>
                  </a:srgbClr>
                </a:outerShdw>
              </a:effectLst>
            </a:endParaRPr>
          </a:p>
        </p:txBody>
      </p:sp>
      <p:pic>
        <p:nvPicPr>
          <p:cNvPr id="5" name="صورة 4" descr="images (4).jpg"/>
          <p:cNvPicPr>
            <a:picLocks noChangeAspect="1"/>
          </p:cNvPicPr>
          <p:nvPr/>
        </p:nvPicPr>
        <p:blipFill>
          <a:blip r:embed="rId2" cstate="print"/>
          <a:stretch>
            <a:fillRect/>
          </a:stretch>
        </p:blipFill>
        <p:spPr>
          <a:xfrm>
            <a:off x="1043608" y="260648"/>
            <a:ext cx="1152128" cy="1152128"/>
          </a:xfrm>
          <a:prstGeom prst="rect">
            <a:avLst/>
          </a:prstGeom>
        </p:spPr>
      </p:pic>
      <p:pic>
        <p:nvPicPr>
          <p:cNvPr id="6" name="صورة 5" descr="images (5).jpg"/>
          <p:cNvPicPr>
            <a:picLocks noChangeAspect="1"/>
          </p:cNvPicPr>
          <p:nvPr/>
        </p:nvPicPr>
        <p:blipFill>
          <a:blip r:embed="rId3" cstate="print"/>
          <a:stretch>
            <a:fillRect/>
          </a:stretch>
        </p:blipFill>
        <p:spPr>
          <a:xfrm>
            <a:off x="4283968" y="260648"/>
            <a:ext cx="1626121" cy="1152128"/>
          </a:xfrm>
          <a:prstGeom prst="rect">
            <a:avLst/>
          </a:prstGeom>
        </p:spPr>
      </p:pic>
      <p:pic>
        <p:nvPicPr>
          <p:cNvPr id="7" name="صورة 6" descr="حوكمة الشركات (Large).jpg"/>
          <p:cNvPicPr>
            <a:picLocks noChangeAspect="1"/>
          </p:cNvPicPr>
          <p:nvPr/>
        </p:nvPicPr>
        <p:blipFill>
          <a:blip r:embed="rId4" cstate="print"/>
          <a:stretch>
            <a:fillRect/>
          </a:stretch>
        </p:blipFill>
        <p:spPr>
          <a:xfrm>
            <a:off x="2267744" y="258916"/>
            <a:ext cx="1944216" cy="1152128"/>
          </a:xfrm>
          <a:prstGeom prst="rect">
            <a:avLst/>
          </a:prstGeom>
        </p:spPr>
      </p:pic>
      <p:sp>
        <p:nvSpPr>
          <p:cNvPr id="8" name="مربع نص 7"/>
          <p:cNvSpPr txBox="1"/>
          <p:nvPr/>
        </p:nvSpPr>
        <p:spPr>
          <a:xfrm>
            <a:off x="8460432" y="6408140"/>
            <a:ext cx="648072" cy="400110"/>
          </a:xfrm>
          <a:prstGeom prst="rect">
            <a:avLst/>
          </a:prstGeom>
          <a:noFill/>
        </p:spPr>
        <p:txBody>
          <a:bodyPr wrap="square" rtlCol="1">
            <a:spAutoFit/>
          </a:bodyPr>
          <a:lstStyle/>
          <a:p>
            <a:r>
              <a:rPr lang="ar-IQ" sz="2000" b="1" dirty="0" smtClean="0"/>
              <a:t>18</a:t>
            </a:r>
            <a:endParaRPr lang="ar-IQ" sz="28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data:image/jpeg;base64,/9j/4AAQSkZJRgABAQAAAQABAAD/2wCEAAkGBhQSEBUUExQWFRUVGB8aGBgYGBoaHRwdHBwcGhcXGhccGyYeFx8jHB4UHy8gJCgpLC0sFx4xNTAqNSYrLCkBCQoKDgwOGg8PGiwkHyQpKSwsLCwsLCwsKSksLCwsLCksKSwpLCksLCksKSksKSksLCwsKSwsLCkpKSwsLCwsLP/AABEIALUBFgMBIgACEQEDEQH/xAAcAAACAgMBAQAAAAAAAAAAAAAEBQMGAAIHAQj/xABKEAABAwIDBAcDCgMGBQMFAAABAgMRACEEEjEFBkFREyJhcYGRoQcysRQjQlJiksHR4fByouIVJEOCsrMWM3TC8XOTwzREU2OD/8QAGQEAAwEBAQAAAAAAAAAAAAAAAQIDAAQF/8QAKBEAAgICAgICAQQDAQAAAAAAAAECEQMhEjEEQRMiUTIzYXEUocGR/9oADAMBAAIRAxEAPwCg4bDgtplttfVE5QmdBqk3n9a0/s1tXuQkn6Kkj/SoT5VFhEFxKSr3QBA5wBc8h2UY9jcoiZ5JPW9DXI7vs7VJVtG8JSoFxhII+m0E+rShB8Ke7I2+gp62GwzwBOjbSHQBoSjLlVbl50kwzhAlQjsTJA8DPpFaOOsrUAVAKHGCPUTFC37DUWN9r4vCuOshttAOclSeiSkgZTYiL87SLVahuts/FA9D0RPJISFDvTAUPEVQV7PXmCkq6SNM17QbSLgQaIGNBUkLSU9rhzAcsrieunxNqN/yZovCN03mPcbw7yfqusNk+CwnMPGvErwmQDE4FLOvXDSFJ1P0kJkeIpZs/eR9mIfIToOl+ebPYHB101YMNvYSj57DFSb/ADjKg4nttqPM1KTkikVESr3NwznXwi2p5ZULHcUlP4Cqw/gujxakusNrITBCEJAjgoJiJ8qu68Ns/EmW1htzxbVPjE+tV5/AvNY8pSrpF5OqXLynlIvzvWU2B40JcTs3DrkoAQr6pSAfukUq2jsUke4nvQAD4jjVt2m4lQIfYUg8wMyfMXFLF4G0tOZhyPWH5iqKZNwooLzBSqCPSjdmYdI6x15RPpR2321QMyYIOouPzFb7vYaUzF51qrlaJ1uxjgkXno0iNDlT8IirJgdrNCz2Ha/iS036py/DypehpKE5lGALk/vWhsG6XF5g2VlQhINkpTPPiTqYrgzePHKu2dWLLKHRcPkeGcTmQ2yR2No9eraq9trdltZ6qUpk3ypHpa3wrXF7NfYR0qZJF1BGqU87nrd1aM71iAXRZWihae8flXmLx8+CXKEm0d/zYsq4ySQJsbZq3QkJaaSIHWUgKPfEfGn69wkZLEZ+akJg9kJTbwmhW992kJyYdouEaWyp89TQeJ2ri37Lc6JJ+i3r4n9TXa5+Tl6XFfz2Qjiww33/AEAYl1OHUW3Wm7fZQT4EC4onE7cbcATh8MmZHXLbY0vaUkX0vNLXsA2FQAVq+8r9KMwWFXpATH1rn7o/Or/AlUnbf9klk7Qa9h1v+8GWkn6DLKAfFwpnyrMNsrDtnKltK18svSK8oJHkKYYLZyJBcUpY4icqfJNz4mrThsUy2nK2lIA4ISAPGLedO5SRouL6KXtHZK0NFfyVtIkAZwgGSbdVIJjvIoPdbZ7WKClOpScpjKEpQkWnRIk+dWLenavSMqSlQSbEH3tOf/nlVX3cdCC4lOacwnN1RMRZI/E08W6JzaL9hcFhECOhZtw6JB/7a8fdww0w7Hi02PTLNIulgSTlH3R+E1H8tTomVH7I/ExW4v8AInNfgPxKmj7rDP8A7LYH+mT5UGrAtnVtrwbR+U1DjcW423nOHJBIAzKIv2gDTsoRo7QxFm0dGD/+NEfzGTTJV7EbsNTsdsEktNhMC6kpA48x3UHisdgW5ktKPJtpKvWIolj2bPuKHTuXiesorP409wfs1w6PezL8gKPL+TKLfor+F2CXSFNsoCSLFSEGRzjLA58aZtez9KrrCT3ISPgBVu2PggltKRYCw7gSPgBTQNil5sKgvZyzfLdJpjCpUlCQS6kTAm6VmLDsFZVo9pyf7im3+On/AEO1lXxtuJKaSkclZxRISlKZOUcewCTGlTt4YolRWJ4mPxOnlS5OzlJCShVyAYEg3FSKDqSCtOaOenmKDQ1aD0Mly5zZeZJM9w0HlTXZ+EzrS0ygrWrRKR1j++dLtm4pLrgQ658nSdV5VLA5DKkT41acLsNTRSrAvIxDpuCw4c/OSDCxxtHChQGwvD7lYjDYhpeJZ6RPWWptKrZEgSStJkQSinLuDwGKjoVqw6pgpe6yPBROYDtmPhS3D794th3NiwHFJHRlKwUmPeKbQZumSQdBfnZW98sFiwA6yMOVWzZZI7QoCw7wTrprTUnoRSaKptbcB3DkLSAQbhbCgsHjmyETHbEWpP0zra5BAIPWU380vuKSciq6b/YbTDfSYPFkSZTmWAkq7z73G0HwpfjceXAPl7CHoMdI0FAm1sq0puYmbx2CkeMosr9lRTtxKyEutpfnmnonPP3FeBoVhKPliRh1qasQOk1SY92FWg3FudPNobtsPLAwbikAjTEENjXRKzcxyIPfVf2psDEsrUFthzo4zGM6ACJErRYTrfv5VJ42i8cifssWLfxKAQ6ylwR7yLHvymkj6MM5/wDqX2yg+eh86Cwe9K2rZlIT9VXzrfbB95PhTdrbjTyB0jYj6yeunx+knxFJTQzaZVt4sEtKLqzpnjr94a1Bu2ytQIRCROpufAaCjt58M2hKS0ZCjokkg+GlLcDiHEtqQkBOf6RN44wPxqqehOJYcFs1K19IolbaLAqvnUNYGmUepo47cYaVKlZ1xGRsZiLi1rDtk1W22lvAIJU4BYISOqOzKmw8TTvA7pOmAcrSTzubfZTb1qbaKKNG+K2688koQhLSFCCVHOuONhAT5mqvi8Aw1Gdcnkb+QGlX5vYTKLLUXI4KMD7iYnxmqvvzhkryZMiEpEco1PupF/CjF7oEqFeGXoUwEm4nWDp1R+dGleb3iVd/VH3Rr4motmMJU0iDICYmI0J4a05Zw+UTYD6xISPvH86pSXSIttgjLCosMqewZR+tEYdg3v8AvxrYOlRHRQsfZMj73hwNHYbYb6icxCO6sKaJsLx3m/xt6VE7jgbFRV2CT6C1WDC7npN1kq7zTvB7uto91ApLSKKLZQ0ocJBDagkG5Nrd1C7O2SXsQ6AoiFc+ddO2hswDDuG1kE+QqnbpNzisR3p+BoKW7Gr6jXZ25zQgqBUeZqy4TYaEjqpA8KLwzNpsI4/rWr+28O377yJ5A5j5Jms22BJfgjxuzElpcgWBOk3AMGim8IBcyQDEaWtBFINob8YfKpKQtRUCNAnURxM+lL1b8OqBDTIE8SCfUwKCRrLM6AHUxHunt4jjUGJxSU+8oAdpAqorfxr6gLixi8cpsn86ka3KxCzK1R4D4mTTcQWhrht4mEAyuTKrJBVaSRcCOVQYnf5tJOVBP8Sgn0EmvMPuEPpme8k+mlNGN0GEcPIR8K1IF/g57vvvk4/hwnIkJDgNkq1CVj3lG+p4VlWH2kbMbbwScqIPTpv/AJHayujHXEjkvkc82LgVvZUYZKnXMoJSm50E+A7KtOxGsLhlFO0sM8tajCYlOXubOUkzxJ8OcOE3W2cplpXyh/CudGgqLreZGYpBJCk3ANyJ4U2wexNooURhMajEJAgJU4kzxyhp0n4CjQCXFbq7MxKvm8UGDoEOJMqPfAJ8KW4n2S4knPh4WjgsLHmBIIv2zat8W1imipWN2Z0nEuIC2yBAGqMzcf5aFwG3cM2FFDuLw7qhABhTY7yghR78s91YAuW3j2StBzrBMqzpzSeJBWJm2oM1Lhtv4ZS/7yw6jtYdV6odUZ4aKHGrhgt7cWpAQl/C44K/w8yUqiLpKVZFeYNR7R2pgiQzi8ErDKMFRYj4mJHaKxrEOFSy65mw+MQzHuhctudgCjYnuVV03Z2xtAKUpxtS2kt5krWkKkiwyrHvE3uCa5zvNhcCFgYZaykayDJ/P7opfs/a2Jw0nD4hxoHhngH/ACiRQujVZ0jGb74LFoPTM5XNEqVdI4lUJhRIHAC5gE8kb+/Aw7xOEedyEypKzOc6SUgzyvI0AgC1c2xW0HcxK5Mm/CfK1Rf2pwuByFHbDxLPtbHqeWXFJQgniAlA+6mB4m55mkrjoB6vmm3nzrRsOK91AHaoyaKRspR99ZPYmwpXFDqTRqcYtQUCQohJIkQZF7ga2m9ZsRwqUekQXAIJgx4AHqnhrU5wKQAEmCNLz/4rbYOEddWoC/OTMdwpKH5X0WzD7eQAEoSBH0bD0FqjxW3lkiSBr+4rVO6SiJUc3YLUQxsFsEe82qeMEaciDUqiNbFxxql2TnV3CBUGOwbgZWpSQkRbvq3YdpaPotup5o6ivInKfOtN6HG14UpCVpcmcq0kGIMxwN40rN/gaMfZTtl7IecYCm1hI6xUYAIg6AxPPSnmB9nyFQp91Sz+/pKJ+FSbv7RaawgS4rKqFDLxuVRIGmoow70piGm1K7SKzcmaopjnZO7rDWVLYgFYmSTwUNTpTpWDSCYE9UGqe1tXGOEFDUQZBIm/Ci/7C2hiD846oCNM2UR4EDzFFJ+xJNWWBeKbbHXcQgdqgPTWgXN7MMjRS3I+qkx94wKqu0dksYeynOlcOiG73tqRAAIOvYaO3U6Nt3Os5ZshCQo9Yge9AkqA46CufNljjVlIJyJ9pb+hba0NMKOZJEqJ4gibAD1NVvZOJfLy0spCFkDNBJP2e7jXQ2nmH28R0YSVICkqJSQQrKTHWA7L1Wd1cARinFFxsAoTYOoUqxi6UFRHjVISUlZnq0FYbdDFP3ddJ7z+c01w/s4QPfXPZc1ZtlrQZiVd8jS2hvRinO4eE1SyYiwm5eHRokn0pzgtiNI0bT2TXvT31PhA+FbpX2ef61rBRKvCJzoNgL/hFSuNJ7T3UrxW1EIWgqWhIEzKgOXbQz+9+HFg8FHkgFZ/lBrC7DcQsJUkZSc1p4CATJ5THqKjcejkP34Und3pQc2VDqikTBTkmTp1iOEnuBpY/vQ6TCWAJE9Zc/6Qa1Ma0Be1J6cEn/10f6Hayq/v/tF9eGTn6MDpU2SFa5VxJPZNZXRjT4kZtcgvBYB5GGZWca8hIbRlTi8MpxoSkGEqhaY5dXQVM208pRHybAYkpNlMvBpR4yE5xP3daQYPaeFZw7akPvIcCEdVC3mzMDMRmSts+ET2VLtLflS2ghC21xI6R1KVuLBmyhcA3iUwTAms2FIfYTaC2CG3Pl+FUvgoJdbt9UEpsOyZp2rGFxkB/DJfOb3nGkCRwhKYIOl5NUbCulISnNOTyzWzEDgJnypphtorEHMfEz8aJzTyboE21uk064otoS3MdUZonlM28vOqTtXCOMOZErWlQ+iSTPdGo8IrqCMR0hBy3FzcXi/Gl+2sOl2+UiDY95/fnSvQYZd0zlrmJdbsRl7Yg+Y1rbAhxyTmAvExfzro6t305CVxl7arWzN13WwovNlKc0gnSCLGQdD+IpFli7VnW4OroWt7NR9NRUe0/hQW1tmBAC0ggE6EW8KvjGzW0xEC/ZSve5tBZAQQohV4k8Dyp1IWgLC4JStSE91/WmbexxaZPefwrXC42Eg9GdBdRCRoO81M5tIgAlxlvu6x8ifwpuEn0hHNL2Gp2SAkwOB+FLt1H0tLcLhCAQIKuME6c6h/tRa3OjzqnXrOZBb7KEgnumjt0tkIOJUlZQuUkwBIB11JJFc2aXBNs6catFhO9bA93O4fspt50s2jvrwDbaP/AFFgn7og0dtTDISvoxhkuJicxWEi86A8jVdw+IYGIDXQNAETAJJBj3ZCR3k6dtJjk5q1Fml9Xtgju9DpMoUr/wDmkpHmRRmxsMrEuf3jNFspUvVRsB7xJtPlpRe0Wm8h6NGQi8zPhBFb7OSkOogpKpMDOFKmDwHiKnmlL4m0qZSDjdDHDbqIaJKUlXG6CuBbWNKkxu3BhCAtLKAdJQoHhoCq/DzpjjdsNsZFKzQ5MBN+AOk/u9Bb07a+UsKSlLzcdQrlIEH6KheUmRXL4sZzxqcpsebipUGYPehxSUnogEkiJQ4mQSIUAeB4G1XJ/bLbCFLXAQhPWJBVaY0GtyK5/sJzFNYUJbbmATLkkmZI5ADUcrU2bwWOcUApSUpI6wCUDlpIUDx1ruhBx7do55tPoqIx6V45RkFlxxSyEoglJJt1PdAHMxfW1PcK42nEkpgNglQgd1/L4VW9q4c4XFuoUQsFzOUknKSQCkKAgHKDwiiVbWVKStCUlV0qAKSATrbUWNHN4uPNGq/8OP8Ay545Uh5h9qsoGJlY+cWogAEkgoAmAO+kGxAcM8VlpeRSUoGVMCZtcwKYtYhAdfS4SvXKWwTJ5gDWdeykWwnT8rCVFSklE9ZRVBBF4rQx/GlD8HVDL8kOR0L/AIkWhaEpYnMNVLsCBJByg+dBYvfR4OFHzSYF8oUsg8iCRHC9Gv7cThWS4B1rZBAuqND2AST3VSsNtAAnOCsKUFkExJBnrcwQVDxqkVZzeRneNUuyxO7xOqTJxDgUTcBCUpA/iAMnSoMHLhzOuOLQpQjMSQJFxZWliZPbQDW1iAAltIGVKFC/WCVZoJsRNgY1ArdvayUkqCMiiCAUkgSqRJyxECBAGgOs2dpHCvKne2WzB7stEpWlSCFqMFKAYtoJvwptgd1WUOruqVwdYzQIJtyt51TNg7WCHkaobdVBiyQrSU9l7iugqwaelTJPuq49qaRpo9HFkWSNo9Ow2E3yAzrmJNqHKGk5gAkXtApkcKi0cxPde1eBlAKrDX8KBWznPtQxIOCSAP8AHRw+w7WUV7WQPkSYH+Oj/Q7WVfH+knN7Klg/Z4XGGz8qWAptKoKEkCUgxM6CfSon/Zs2hGcvTlGbNEaX0kinWxcF80zdRT0KCZWrUpHbprbuopzAIJjKIvXkRj5Ln+5q+qXR6UvjUf0/7KiysAwmVxqYgDlPKtmN4nErhoAkG8AnTWNfOtts7H+SqdeGUJX1G0A8xNuGoV6UZ7OmlJ6RSkwhQCQTwM3jsr1+ao8yHj8p0zVjbOJxENhYkmxkEgcsqhlFuNNdubAeDaS1iSlUXkouY92QiJ0qxYfZrWcrgElMHiB3d9/OocTs5tBBiEzJA08qk52dK8ZR9CXZjZDKipThUU3C1EwYvA4XpRidoPqIROcqsB0YVppYCeFXVnZCFjMFKhQ5ASOFo0j4VqndNrMFAqBGhBIPHl3mvNx+LNZZTk9M6p5VwUUujnW0cE8hxsFBSpXAJyk93WPlHGhNsg4Yo6RouZk5gCokC5GUjSZBsK6djdxWXVpW4pxSkiEkqNgeFiKVYvdkMuBbbiwpMkSSoCxGhPaa9JVFaOP7NnPkoBzrUkqSkmZzkJm4EAECARXS9wtwW8Xh+leBQlRlCUgJJAPvEwdSDHd3UZuywn+ztpIEf8kE21PQEGe2U1ZtgY1M5ekbEAEJ6RMgEWBTMp4xbhXfOcoqkzggoy2yhe0L2O9GleKwrhIRKltLM9XVRSoXIAmxkwNapG46AzjE5XAVQZSAq9s2pAB5eNfRm0N4cM2g9K63EXE5p7IEk91fPjeDaO1HFsSMNmMZ4QQCmyQJmAqw7AJrg8n9uX9HZhu0PN+sUW3pSqAW0H3dB1r5u2BFJkstOKSpToSU31knhHVE3FZthwfKVJZymbJjrXiYjTmOdDuYhxlIdkFBUBYSRIGbX9ip4v24jz/U2MmcA30iykoEADrkJntQCCR30wQ0GVApSVSrQKAvHKALjiLWqrpfUVG3LQTVh+TAJmQYUIQFnMmBOosQZPu6EU+THyi0efDPkU7SsP2rjF50J6G7crSCoR1hAkRcA5tKsmH2mXsMUrfwaUCAttbRJBkQCHHAJ8DpSn/hlrEutl8lZyQIITaCoAwIMc6k2z7P2G0I+Ty2pawkySoHqqN0+FcnjxUcaSPTm7dshc2shMhePATcfN5BooyBCVEAC9vrUG5tzB3l/Eu9WwCndb8gkcqEOCVhVlD7QyJURnQhJ5EmFTw5VZMLh2FoUtt2RbTo0+mUEV0i0VDDuMrUsrbF9JDhUMxAsZ4DMRNMjsHNZJUQOqAtQMEcITa3fOs8hJvF0aFEpUFgkAwoKUDrcCdSde+itm7SCUAlJGn776a3HomvGhN3JgD+BW0oKR11XzSkwCLA8yONzSDZmZGMZVlMA9YwYiDr4xTnbu9kktNH+JU/yjl21FsPaAQFDQqIIWRICuZHKm4yatjvhBuMQnevHdIpCUGQlJKgOaoiR3JHnSHpdCeNS7TdbS70jb6X1lRzAFQVIGsKSMw4c+yhHVryghpRB0i/pFqolSPLz45zlaQ12ftYtmQEmxHWAIuImDxrRaFHhrfUfnQzKVxJay5dc8jutlqJ9KkwUhJOouR3QbDwor7dHO/HyLtDfDY8nDFvLMOBaTeQYyqHIAiPKr5sXEYjEDOl1tGUZbsqJHMSVidBfSuQOYrFLWCvqJETkSlHfBEnS1udXPYm/i2QltDCcunXcUo6lXITcmhLHKXR2eOvi/UdFRs57Q4onNbqtoTBP0gSTccKO/4fCffxb1+amh/8dVjYe/zLiUdO42070sZLgRmgGTNr6kjjXNPaWlR2ricoBSoiDNroQZHp50IY3dNHTKftMvftU2GynBJWhxxw/KEpJLqlAdRwkQDAOnCsrlm2trPBjo82VAdScoNswby5o5xx7ayrqFaJXZ0PYzkYdg82mh5pApgUXFItnNH5E0tM5uhRERPVEjWrrulsIvBK1ghAuBcZpJiZuLa+IrgjG5aPRnKo7Eq93zjszWSAgylxQOXMIsDGsEij2diOYZGVaIAGouPMW+FdHbwyUxCQIECBFuVbkTYiul4tHNHyHF3RyxTuQzJrXE4gOiATIBsP4T6aU439x+FwRbUUZnFKnokmAUgjMo/VgafWIjnWbf3NaxrLWIwasi4SpMEpStGuVQFgQJg9kGleBpWW/wAlS0VTAe0LCJaQFFzMhCQqEE3AA1Gt6MHtKwQ4u/8Atn865ZtHZ7rTziFtqSpJIUClVryJtcSB50W/s+GUdH1lr1T1SpMJBIygZud/yrVFdkuUpW0dh2ZvdhnkKWF5EpKQS5CR1pi5PZpSrePbDAVKXUKEag2rm6mXWmV5krQhZBTIicp1E3JEjzrVxxb6ssKUpcISniZggHxg0Xjt6BGaW2dI3DdC8PtMJMhTIIPeh0T6VWd491W2nmHWkKIcaQ44SBkClJEARqTc9h0sTV53Q3SbwjR6SHXFJGeQCkATZIPeb8baUw21sorEJAgxwtHADl+FdU7ZzwiolB2cpMHKkERYTovQRPG9VRvaTmEcUHGMizEhxKhpNhNj4WrrGH2DBBQhIIvJA94aTHAH4VY8Xg2n2suIaStHFCwFAHs5d4INQjjVPmrOjJO64s+fGscULDwSkqKs15gHWwm+p1qVzbTKnJdZlsqJLaTABIABTN5tead787sIwzw6P/lLStaAfolIkoniBYjsMcKabqeyhLjaX8YVBKkgpaBKTcTK1ap49UedNwi40hLd2JG3MPiUlbTRRkA1Ukq1IzAAzawMjiO2mjF24AEp0i3lVsxG7bTYKWm0ITNwlIE8IJi9o8u2kmHwDQxQQZJKcwBFpm6SrjAv+4pJYqLY8iXoZYHFwtsKkHL4WB15Uv3x3nS9gSrDlxK2nmiCerc5iIIMjjrFXBYQUjOgKy6SLiNLi45Vzz2gYRLDDqWgcrq0rB4dU+72X+IqOHA8dL+f+hnPlZUMdtl9fWcdcUF/SzEgnkQdCOIpet4HUk1NhsYUE2C0KupB0Pb2HtrV99pR+bZUDyK8w8on1r2OKTqjgu92eYPaBbVmSBGhB4jt+PZTXH7edKEpACc3LwuBw1pXhsMVuBGqiRMaDkkfjR+13R0hy6IGRJ7tT5z5VHNGLY0JSRFhUBIvc/vzNMA/a1v/ABS3DtnXy/OjJj1/KpDkTrEOJcAlSToDE94q4YHFJWkH05VUXVcO+l6drONiyvd/DtpMmF5VrtFMeX4+zo+IQF5kxKVDKeUfvjVfx+w3W7tlREayCT3jQ98VNsPHqcSkzKrCL69nOupbubvAAOOwVjROoH5muSEZKVI6csouOznux/ZvjcS0t1wlsBJLaFAJKzHVEfRHaY7uNI3MC4y5ldQpCkmDmBF+/Q+Fd/exknKk+NSrwqHmyhxIWhQgpVcHwNq7Dha0fNz8Z5txBn0oYvrWGwpKR0bYQCki4TOUqM3IBAnkBXYdvexTCOdZgqw5E9WOkQZEXB6w4aK8K5Ztz2S47DmTkcbmAptRPcCkgFJgHW3bVVJ0TcVYh26k3NoKhFxyM8a8pltbcHGM4VLr0JSVhKUyknrJUoEwbWBsbi3OspG72Mkdk9nu6U4XDreXIDaSEAQkykEFRN1RMRYTzroiEACBSXdM/wBxwv8A07X+2mmy3IqcUkUk3IkK6xIteom731rd1Xp+wKYRlM9pOwG38K67l+caTmCuzik8xF4qT2WYnNs5KeLS1J7r5gPJVPNtYUuMLbn3kkE9pFc69le3Qy89hV2K5Wk/aQnrpjuE/wCU1Rbg0b2dH21sBnFIyupnkRYi4NpkajQ2rie+mzVbOxpJcCitBLZypm9kpKSCAbKFuFd5RiAUhQvIBB76re3vZ7hMaVOOpV0iwOtmPVIEAhOmnCueULopCfGzhaNuuutnM8oZZShASIgnrAWEaC3dVv8AZzuspsfKXkwdG0kX06yoNxy8TT7/AIJY2Y90xT0rcWKkiATqbCyuR/Gt9q7wsBsvpMSLxcHkQeJJtHOqRq9Ad1bHuDxQU7B1KTI8aNwb0oKTqgwe76J8q5vuft9x3FkrbUhAFioiSZ0jhV/dfyOBwe6rqr/A+FM2gJMnLkAePxNDYjHmDGlSYwmLczUDWB0znKknQ6ns7KzYaIcHsZOIyLeTIQsrTOkkEQRxTfTsFMdrLKEyCbmPPv8AGocbtAgdVEpAgRI8iOFUTG7YUh4pzEixKSZggzTJLtmbLh04Mg6wCK5/vFjyjaCFTHR5Y7j7/nVwfxFkuDQa91UbfUgYsxcKQk+nCpZXopDs6Et+ASKq+8eyUYiG1ryXzJVyVZPWHFKrDvipRvAkNplxuShNlG+nIVEnbiJkpQTFlATblKqnPJS0Whjt22ULbW77mEWELGvumQZ5wQdNNY7qDedyJge8a6iraLL4DbyAtJPH4gjQ91c9x7bCX15BZKiEmTcSQJnsiujF5DlGmtnPlwKD09EOz8MW0OKMgpTr9pUZb9xmh2klSucUa7iApvKeqmRpxgQJJ1peUAHqm/A8azleydUGJ1v5d1eKVcfvWhUYszChB5861efvAInXWgYnLl+4UBtBHXPbRTaOdY8yk9dV4EBI4n4xVIOmBqy4bD2qjZ7eGJRn6RS1unjkBCEEA8QQs+BrqzW8TSmUqaXmDnuwDMESZSRKT3xXE9rjMWQRY4dJj/Oua6bu0ZZaJF+jT8KjWrK5N5GWLDOjXL4k08wTgi3lSNI07TRWDxOQnU3NChGO+mFDYronEqQsAhQhSVDUHga0XCk5kmRWIdkQfWmBRwX2tbKxOEUlIdccwqlS1K1EJIBGQiYzJBN+II7a8roXthYCcAiOOIR/tu1lDRtlp3XP9ywv/Ttf7SaZPPWNKd2lf3LDf9O1/tJo10FRteL1g+g5t4ADmdBWyXO2/wCNBt4U8D6US2woch21gEpSPzr572ptEMbTcda0Q8ojtBJt5E+Zrvr6bFIMmLnkK+d978IW8a+kgjrki2oIBB+NVxdsDLLunvsUYoF9SUIUgpkyALSnU2HDxq+4DfVhQkPIUJic4IBHO8gHnXBg9msdBW/ydBMgCo1Y10d/2jvSgoCUKBzzJsbcuIvPlVUx+7uHdRKYbKogg9X7ml/Cuc7KxPyd0LAkRCkHQj8DRju8C2ns2HUXGXE/OMu3AOhSD3XkTrUpRly0dOOWPh9kWLF7vuYNKnG1pMDMcqYJ7YuDrUOF3xfiFZVJIulQHxGlI/7UUQ4At1OGMHo3FhZBH0QuJImY7NaU4vGFZt1Ujhp51SMXWyWScb+pe2faehsAKQFZeIPDxFz2zTFe/wCy8k5AB9ZKjlVHMXyqrl7rbKRDjhSsapyg90GYM2PdxqNzBdQrQQ4i4JANrA9YHvHOntIkpNltx+01hVioJ4EmPKOEUvbeGYTpxNQ4LFBbaeGURHj/AOK2W0mudyfLZelWi+bHxIW3Bqpb3IKXkg8ER3gEx6URgNupwsl2UxwKSfIRegt59sNYhba2lhQyciOJAN/Gq5NxBDsabIwHSYZMqlJkpBSDBFin0mgV7CBJyhJ/hkHgeypt39rYcNdGoOl1JJ+bTwJGUlRIAPZrTTCOhbnVSoA3lUedjatGmgNtMp+0gglSEKUlSFQpOcXPL3iRFVl1OUiVHXS2vDSrjvRsxK3LSSSSYAsTbWLyb0pZ2AErCxcjgR4yI49tK5/azKOhJ08aV4p4n8q329hoxKyr6RkcARwgelAhocz5mrdkug0Yg6TJ4A1syJsoSefOgwEjSx560SpSsgXlVlNgqLSNQDx8Kxg1hqNFW5H92pns5lBQQsCZsezsNJFLlIggk6xNuUk6k9lWXYzSVMiLEWPfz8alldIeHZDvA+A4wkfRw6R5lRHxrq+w0Q2gRBCUjySK45tBBVjUo19xHoB+ddvwa4bkcEiJ79PwpvSQG/s2MEqum/OtUuwvvNagBQ/fjS3EYjoyqPombevpTULZYsLiMiraKseXfR6mQq48qQ4fFJWmEnhp2HQjn30xwmJlM8RY1jFP9rwIwCBw+UI/23aytva/ic2z0dmIR/tu1lY1lh3a/wDocN24dr/bTTRhF9SD2VWt3tpFvC4YQSCw0PHo0gAeNWhnGJmPI0oxMnOOIPeK3W6oDhJ0r0vchNettGZUZPoO6sKeJahMazr+NcX9s4T8ubg36EZvvKPwjzrtTzmVJP7J4CuNe2PAkOsux76SknmQZPoRVMb+wr6OXOOQoipmX4oDGuws9wmvA9Ra2wWNflFSNOkx5UuaXTHALAWCeH7FAwRjNQgXj1P7+NR4ragbaIacWNM6FJEHqxI53UoAds86zZ7wUtS1OdCRKknUyD1YjTUeA40j2ltUurCVkLKbZ9ZiwM8YGaCedK2FHuGwfTdZaogXUeAFh38Ld0U2w+Lw6coaaEJSQeklRXJJKjBATNgImAImhilPRJCJAUSo84EpQD3dc/5q9w7WUQPP86m0UTGGGxDbeaUEgmwB0PHtP6UUztFokdZSe/T1FV9T4EkjurdlaCdYnnSOFux1JdHZt28Xs5xofKFtrdBsTM5foi3K/bSPb2x2nXVlkJygnIIUgxwibGqM1hkn+k/n+dTDAkXSsp7CCPUSDQaGSXplvThA2kBQSOCUDieZPrW7IJXCdcpnzGvZVWZxLwMhUn71HYLbzqFHqtrntKT+laOmZphGIHWI1io0oFDqXJKlNLveWzm84NDfLm5I6RSexQvUm7kOlSBt8mB0A+tnEGOwz8KpXydXO1XHeNUsSHErAUNNRreKrfCr4uiU+wZvCjiTRSNI5VErnWwciO2qiMKQqm+wcUQsp+sPUfpNJQune6u0ejdMoQsKTcKE2F7Hh4Uk19Qx7CdiIz7THYonyTafGK7Ls5cgp4317b1Tt3WMOrM+jDjDzIK1KnUSbFRiedqds4hCm+kCsybCSbqvaOFS+dR9HQvG5bsYHaSGyUqVkJi94EHiQIT3mKOxG77qzKUi+hkEH1v60nfUhMiQbAkDtMD1q2bu48BnIo+4qAZ1FiLcImI7KbHmc3VCZsPBWmJMHuiWlBSnHGxOiIygn+KSnwt2U0OznG1H5zMlWhIGvAGPjxppisahQIkERQmExyA3ciNDxvymug5znftTDowac2Ujp0aTM5HdQayjPa8sHAtnX59F+PuO1lYxZN1VpXhcOIuMO1Hg2jMY8RThTSIgnSuP7n+1tlhDTTrS8jSQEuJMn3RmCkcpBEidBXQMH7VdmODMX0oPJaVA/wCm9I0x+iz4fFwIgmONEpWVdgqrYj2qbMb/APuEqtPUSpXmQIFJ9o+2zZ4BA6ZzsQiJ/wAyiKNCl1deUtWVGg4muc+2jb6G8KpgEFZIyyZOaZJjgEpm/NQFJto+3dxQy4fDpZT9ZZzmP4QAJ8657h9orfxPSOkrKioErvMz5Xi1B6CtiN5wrJKtfyqAOkVbsVsBpekoPZp4pNvhSfF7tupumHB9nX7pv5UFlXsEsYA3izTDBYq9JltlJggg8jb0qXDvwoVS7J1Q8axhQTCUKkRCkgjt7uN+U1X3nPnCYyiTbl2dtO04gCFAA3mDoew8xQuKw/TqUpIbQqJKR1QozHVBsDfTsNLYyRCvGqSG4Nso9CQf32ithtcxz9K8+QEJKVlNjpNxYGYNiDYRragOhJrBTGY2kDWyVBVpFJyCOyvUukVqNY5bJSfeo9vbKkjWfWq6rFE1InF86A1lrw+8APvoB9KIGPZWfeUnvvVRTjRUqHQa2jFvbwpV/wAt0eBvUj2DxQEK+cTyUAr41Um3CONH4LeF9v3HFDsmR5GhSYbkGvNAe+2pHd+Rof5C0oWXHeIpmnfZahDrba/DKfSvDjsM5cpKD4Eel61JA5MSr2NEwZB5GhV7OIi5v2fA09/stCj1F0KlqXQiZKTl1nS5PnRMDpwBAtlVzn4Ux2JhJcujLAuZ17KMGxSRmB8CAakZSplC1ZQTIT2XvJpod7Fn1oLcwSdePj8NKIXtTEfN/OAdF7kJHd1vrQO6gtmY8uEggSOINr/A0epquj44T2yCyTx9Mh+Ur6QuFR6RRkqFtNIGgA5UwY3hdSDKiokyTp6C1AKRUdFYoLoDyzfbH7G9JJ60nxpozviNCISRB4nvmqaFxWFyl4jKQbv7t7Pg0pBmHUn+VcfE1lVredfzA/jH+lVZSNUOnZVWTYdw+FEIFCsaeA/CihpUipJFerFpqPPXua0VjGxqNSo/frXilWFQqP6en61jUWjD7XTlBUoBUXP6V6veNtNg5H8KSPgKqGIcIGsVPg0yLuG9QeNFOYTvLtPplIyqKgBHHUnS9M8Vuk2UylRSY5yCY9Kr7zUu5Zm+p7NfxptsTFOKMNt5hH1osOJkQKeS4pUJF8nsVYEKWISkqgTA1rd5sjUEdhBH4VPssFvFkGB1iDeQM0xca8Kta3REZswNiI/O0Vp5OOjRgmU1KDEnT4nsFMXMGCCgcOsk9huPyqcYP5wpMBIAyjUxxvxitsZCckE6EHwNojsqby26KRgkgXAbJDg6xIGpsDN7i9xXuO3dbKyEym1uN78/CmeGSQQbeWvaaLdBWU36woc3ejcVRTVbuuz1Bn7tfKgMRhlIMLSUntBFdJ+SFKtNQfhQuLAWghQBEWBvHdyqnNoTgmc7FboUasWL3fQpMoBB4gfkaDc3WeyhSYUCNND5Gn5pi8WAIxRolrFUC9hlIMKSUntEVqF2ogsbpxAmpULmkiXL1K3iCONYI8TiI0tWYdyFhXGL+NKE4s1vh8VJv2VjFnRtJSTZVNtnYkqRKvpG/wAKpwxdWXZ+IhA7qpiSsllehw1CfdEd1SpxNLk4ipcwPGrrXRC/yHKcBrQARQeavVE8DQTGaCVoGgM+larw/rQyHDWwxZFGwULN58KQwD9sf6VVlR7z4yWQPtj4KrKST2Uj0U9GJtEev6Vv8t0t6/pWVlQKm3y3s9f0r0Y7s9f0rKysY8+Wdnr+lQnF309aysrGPC+CII9f0qdt9DYkIlXMmfSKysrGNWsWFklYkniDEelEYXahbTlSDre+o5aVlZSySYYshXtD50rjUDjyi+lNv+IPsH739NZWUWkGLNXNuAx1NPtf00Mva02y2mdb6DsrKypcIlbYW1t+PoTA+t/TU6N5IP8Ay/5v6a8rKKigWxqjfFJTBZJtr0nZ/BSVW8Noyfzf01lZR4oWzcbdA0Qfvf01MneWP8P+b+msrKDimMmzF7yBQhTQUORUD/20pxYZX7rRQexdvIprKyikkBiddiRWs1lZVCTMKqwLrKysA36Y07Z25CQMmn2v0rKyniLLYSneL7H839NbjeX7H839NZWVSxKR6N5fsfzf01IzvTH+HP8Am/prKyszUEsb4ATLMz9vT+StHd6E3hmJ+3/RWVlAahftfbIcbADeXrAzmnQEfVHOsrKykZqP/9k="/>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IQ"/>
          </a:p>
        </p:txBody>
      </p:sp>
      <p:pic>
        <p:nvPicPr>
          <p:cNvPr id="5" name="صورة 4" descr="تنزيل.jpg"/>
          <p:cNvPicPr>
            <a:picLocks noChangeAspect="1"/>
          </p:cNvPicPr>
          <p:nvPr/>
        </p:nvPicPr>
        <p:blipFill>
          <a:blip r:embed="rId2" cstate="print"/>
          <a:stretch>
            <a:fillRect/>
          </a:stretch>
        </p:blipFill>
        <p:spPr>
          <a:xfrm>
            <a:off x="251520" y="1556793"/>
            <a:ext cx="3772247" cy="2232248"/>
          </a:xfrm>
          <a:prstGeom prst="rect">
            <a:avLst/>
          </a:prstGeom>
        </p:spPr>
      </p:pic>
      <p:pic>
        <p:nvPicPr>
          <p:cNvPr id="7" name="صورة 6" descr="images.jpg"/>
          <p:cNvPicPr>
            <a:picLocks noChangeAspect="1"/>
          </p:cNvPicPr>
          <p:nvPr/>
        </p:nvPicPr>
        <p:blipFill>
          <a:blip r:embed="rId3" cstate="print"/>
          <a:stretch>
            <a:fillRect/>
          </a:stretch>
        </p:blipFill>
        <p:spPr>
          <a:xfrm>
            <a:off x="251520" y="3861048"/>
            <a:ext cx="3744416" cy="2520280"/>
          </a:xfrm>
          <a:prstGeom prst="rect">
            <a:avLst/>
          </a:prstGeom>
        </p:spPr>
      </p:pic>
      <p:sp>
        <p:nvSpPr>
          <p:cNvPr id="8" name="مربع نص 7"/>
          <p:cNvSpPr txBox="1"/>
          <p:nvPr/>
        </p:nvSpPr>
        <p:spPr>
          <a:xfrm>
            <a:off x="1259632" y="404664"/>
            <a:ext cx="6696744" cy="769441"/>
          </a:xfrm>
          <a:prstGeom prst="rect">
            <a:avLst/>
          </a:prstGeom>
          <a:noFill/>
        </p:spPr>
        <p:txBody>
          <a:bodyPr wrap="square" rtlCol="1">
            <a:spAutoFit/>
          </a:bodyPr>
          <a:lstStyle/>
          <a:p>
            <a:pPr algn="ctr"/>
            <a:r>
              <a:rPr lang="ar-IQ" sz="4400" dirty="0" smtClean="0">
                <a:solidFill>
                  <a:srgbClr val="FFFF00"/>
                </a:solidFill>
                <a:effectLst>
                  <a:outerShdw blurRad="38100" dist="38100" dir="2700000" algn="tl">
                    <a:srgbClr val="000000">
                      <a:alpha val="43137"/>
                    </a:srgbClr>
                  </a:outerShdw>
                </a:effectLst>
                <a:cs typeface="PT Bold Heading" pitchFamily="2" charset="-78"/>
              </a:rPr>
              <a:t>مفردات المحاضرة </a:t>
            </a:r>
            <a:endParaRPr lang="ar-IQ" sz="4400" dirty="0">
              <a:solidFill>
                <a:srgbClr val="FFFF00"/>
              </a:solidFill>
              <a:effectLst>
                <a:outerShdw blurRad="38100" dist="38100" dir="2700000" algn="tl">
                  <a:srgbClr val="000000">
                    <a:alpha val="43137"/>
                  </a:srgbClr>
                </a:outerShdw>
              </a:effectLst>
              <a:cs typeface="PT Bold Heading" pitchFamily="2" charset="-78"/>
            </a:endParaRPr>
          </a:p>
        </p:txBody>
      </p:sp>
      <p:sp>
        <p:nvSpPr>
          <p:cNvPr id="9" name="مربع نص 8"/>
          <p:cNvSpPr txBox="1"/>
          <p:nvPr/>
        </p:nvSpPr>
        <p:spPr>
          <a:xfrm>
            <a:off x="3707904" y="2121818"/>
            <a:ext cx="5184576" cy="3539430"/>
          </a:xfrm>
          <a:prstGeom prst="rect">
            <a:avLst/>
          </a:prstGeom>
          <a:noFill/>
        </p:spPr>
        <p:txBody>
          <a:bodyPr wrap="square" rtlCol="1">
            <a:spAutoFit/>
          </a:bodyPr>
          <a:lstStyle/>
          <a:p>
            <a:r>
              <a:rPr lang="ar-IQ" sz="2800" b="1" dirty="0" smtClean="0">
                <a:solidFill>
                  <a:srgbClr val="FFFF00"/>
                </a:solidFill>
              </a:rPr>
              <a:t>1- الاسس النظرية لتقييم الاداء الصناعي.</a:t>
            </a:r>
          </a:p>
          <a:p>
            <a:r>
              <a:rPr lang="ar-IQ" sz="2800" b="1" dirty="0" smtClean="0">
                <a:solidFill>
                  <a:srgbClr val="FFFF00"/>
                </a:solidFill>
              </a:rPr>
              <a:t>2- وظائف المنشأة الصناعية.</a:t>
            </a:r>
          </a:p>
          <a:p>
            <a:r>
              <a:rPr lang="ar-IQ" sz="2800" b="1" dirty="0" smtClean="0">
                <a:solidFill>
                  <a:srgbClr val="FFFF00"/>
                </a:solidFill>
              </a:rPr>
              <a:t>3- مفهوم تقييم كفاءة الاداء.</a:t>
            </a:r>
          </a:p>
          <a:p>
            <a:r>
              <a:rPr lang="ar-IQ" sz="2800" b="1" dirty="0" smtClean="0">
                <a:solidFill>
                  <a:srgbClr val="FFFF00"/>
                </a:solidFill>
              </a:rPr>
              <a:t>4- انواع تقييم الاداء.</a:t>
            </a:r>
          </a:p>
          <a:p>
            <a:r>
              <a:rPr lang="ar-IQ" sz="2800" b="1" dirty="0" smtClean="0">
                <a:solidFill>
                  <a:srgbClr val="FFFF00"/>
                </a:solidFill>
              </a:rPr>
              <a:t>5- اسس و مراحل تقييم كفاءة الاداء.</a:t>
            </a:r>
          </a:p>
          <a:p>
            <a:r>
              <a:rPr lang="ar-IQ" sz="2800" b="1" dirty="0" smtClean="0">
                <a:solidFill>
                  <a:srgbClr val="FFFF00"/>
                </a:solidFill>
              </a:rPr>
              <a:t>6- مؤشرات تقييم الاداء الصناعي.</a:t>
            </a:r>
          </a:p>
          <a:p>
            <a:endParaRPr lang="ar-IQ" sz="2800" b="1" dirty="0" smtClean="0">
              <a:solidFill>
                <a:srgbClr val="FFFF00"/>
              </a:solidFill>
            </a:endParaRPr>
          </a:p>
          <a:p>
            <a:endParaRPr lang="ar-IQ" sz="2800" b="1" dirty="0">
              <a:solidFill>
                <a:srgbClr val="FFFF00"/>
              </a:solidFill>
            </a:endParaRPr>
          </a:p>
        </p:txBody>
      </p:sp>
      <p:sp>
        <p:nvSpPr>
          <p:cNvPr id="10" name="مربع نص 9"/>
          <p:cNvSpPr txBox="1"/>
          <p:nvPr/>
        </p:nvSpPr>
        <p:spPr>
          <a:xfrm>
            <a:off x="8430936" y="6319652"/>
            <a:ext cx="648072" cy="523220"/>
          </a:xfrm>
          <a:prstGeom prst="rect">
            <a:avLst/>
          </a:prstGeom>
          <a:noFill/>
        </p:spPr>
        <p:txBody>
          <a:bodyPr wrap="square" rtlCol="1">
            <a:spAutoFit/>
          </a:bodyPr>
          <a:lstStyle/>
          <a:p>
            <a:r>
              <a:rPr lang="ar-IQ" sz="2800" b="1" dirty="0" smtClean="0"/>
              <a:t>1</a:t>
            </a:r>
            <a:endParaRPr lang="ar-IQ" sz="28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مستدير الزوايا 4"/>
          <p:cNvSpPr/>
          <p:nvPr/>
        </p:nvSpPr>
        <p:spPr>
          <a:xfrm>
            <a:off x="2915816" y="389916"/>
            <a:ext cx="5616624" cy="72008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ar-IQ"/>
          </a:p>
        </p:txBody>
      </p:sp>
      <p:sp>
        <p:nvSpPr>
          <p:cNvPr id="6" name="مستطيل 5"/>
          <p:cNvSpPr/>
          <p:nvPr/>
        </p:nvSpPr>
        <p:spPr>
          <a:xfrm>
            <a:off x="3295324" y="476672"/>
            <a:ext cx="4931158" cy="523220"/>
          </a:xfrm>
          <a:prstGeom prst="rect">
            <a:avLst/>
          </a:prstGeom>
        </p:spPr>
        <p:txBody>
          <a:bodyPr wrap="none">
            <a:spAutoFit/>
          </a:bodyPr>
          <a:lstStyle/>
          <a:p>
            <a:r>
              <a:rPr lang="ar-IQ" sz="2800" dirty="0" smtClean="0">
                <a:solidFill>
                  <a:srgbClr val="FFFF00"/>
                </a:solidFill>
                <a:cs typeface="PT Bold Heading" pitchFamily="2" charset="-78"/>
              </a:rPr>
              <a:t>5- اسس و مراحل تقييم كفاءة الاداء</a:t>
            </a:r>
          </a:p>
        </p:txBody>
      </p:sp>
      <p:sp>
        <p:nvSpPr>
          <p:cNvPr id="7" name="مربع نص 6"/>
          <p:cNvSpPr txBox="1"/>
          <p:nvPr/>
        </p:nvSpPr>
        <p:spPr>
          <a:xfrm>
            <a:off x="251520" y="2132856"/>
            <a:ext cx="8568952" cy="3785652"/>
          </a:xfrm>
          <a:prstGeom prst="rect">
            <a:avLst/>
          </a:prstGeom>
          <a:noFill/>
        </p:spPr>
        <p:txBody>
          <a:bodyPr wrap="square" rtlCol="1">
            <a:spAutoFit/>
          </a:bodyPr>
          <a:lstStyle/>
          <a:p>
            <a:pPr algn="just"/>
            <a:r>
              <a:rPr lang="ar-IQ" sz="2400" b="1" dirty="0" smtClean="0"/>
              <a:t>اذا تكلمنا على مستوى الوحدة الصناعية نجد انها تمر بعدد من مراحل التطور التي لا تختلف في جوهرها عن مراحل </a:t>
            </a:r>
            <a:r>
              <a:rPr lang="ar-IQ" sz="2400" b="1" dirty="0" err="1" smtClean="0"/>
              <a:t>المجتمع </a:t>
            </a:r>
            <a:r>
              <a:rPr lang="ar-IQ" sz="2400" b="1" dirty="0" smtClean="0"/>
              <a:t>، بمعنى ان الوحدة الصناعية تمر بمرحلة انشاء ثم بمرحلة نمو و نضوج  ثم بمرحلة ازدهار و </a:t>
            </a:r>
            <a:r>
              <a:rPr lang="ar-IQ" sz="2400" b="1" dirty="0" err="1" smtClean="0"/>
              <a:t>انطلاق .</a:t>
            </a:r>
            <a:r>
              <a:rPr lang="ar-IQ" sz="2400" b="1" dirty="0" smtClean="0"/>
              <a:t> حتى تبلغ حدا معينا من </a:t>
            </a:r>
            <a:r>
              <a:rPr lang="ar-IQ" sz="2400" b="1" dirty="0" err="1" smtClean="0"/>
              <a:t>الكفاية .</a:t>
            </a:r>
            <a:r>
              <a:rPr lang="ar-IQ" sz="2400" b="1" dirty="0" smtClean="0"/>
              <a:t> و نتيجة لتعدد اوجه النشاط في الوحدة الصناعية فان المعايير المطلوبة للحكم على اداء الوحدة تتباين فيما </a:t>
            </a:r>
            <a:r>
              <a:rPr lang="ar-IQ" sz="2400" b="1" dirty="0" err="1" smtClean="0"/>
              <a:t>بينها </a:t>
            </a:r>
            <a:r>
              <a:rPr lang="ar-IQ" sz="2400" b="1" dirty="0" smtClean="0"/>
              <a:t>.و تحتاج الى تحليل و فحص للبيانات و المعلومات المعطاة عن الوحدة </a:t>
            </a:r>
            <a:r>
              <a:rPr lang="ar-IQ" sz="2400" b="1" dirty="0" err="1" smtClean="0"/>
              <a:t>الصناعية .</a:t>
            </a:r>
            <a:endParaRPr lang="ar-IQ" sz="2400" b="1" dirty="0" smtClean="0"/>
          </a:p>
          <a:p>
            <a:pPr algn="just"/>
            <a:r>
              <a:rPr lang="ar-IQ" sz="2400" b="1" dirty="0" smtClean="0"/>
              <a:t>وعليه فان عملية تقييم الاداء تمر بثلاثة مراحل </a:t>
            </a:r>
            <a:r>
              <a:rPr lang="ar-IQ" sz="2400" b="1" dirty="0" err="1" smtClean="0"/>
              <a:t>وهي :</a:t>
            </a:r>
            <a:endParaRPr lang="ar-IQ" sz="2400" b="1" dirty="0" smtClean="0"/>
          </a:p>
          <a:p>
            <a:pPr algn="just"/>
            <a:r>
              <a:rPr lang="ar-IQ" sz="2400" b="1" dirty="0" smtClean="0">
                <a:solidFill>
                  <a:srgbClr val="FFFF00"/>
                </a:solidFill>
                <a:effectLst>
                  <a:outerShdw blurRad="38100" dist="38100" dir="2700000" algn="tl">
                    <a:srgbClr val="000000">
                      <a:alpha val="43137"/>
                    </a:srgbClr>
                  </a:outerShdw>
                </a:effectLst>
              </a:rPr>
              <a:t>1- جمع البيانات.</a:t>
            </a:r>
          </a:p>
          <a:p>
            <a:pPr algn="just"/>
            <a:r>
              <a:rPr lang="ar-IQ" sz="2400" b="1" dirty="0" smtClean="0">
                <a:solidFill>
                  <a:srgbClr val="FFFF00"/>
                </a:solidFill>
                <a:effectLst>
                  <a:outerShdw blurRad="38100" dist="38100" dir="2700000" algn="tl">
                    <a:srgbClr val="000000">
                      <a:alpha val="43137"/>
                    </a:srgbClr>
                  </a:outerShdw>
                </a:effectLst>
              </a:rPr>
              <a:t>2- </a:t>
            </a:r>
            <a:r>
              <a:rPr lang="ar-IQ" sz="2400" b="1" dirty="0" err="1" smtClean="0">
                <a:solidFill>
                  <a:srgbClr val="FFFF00"/>
                </a:solidFill>
                <a:effectLst>
                  <a:outerShdw blurRad="38100" dist="38100" dir="2700000" algn="tl">
                    <a:srgbClr val="000000">
                      <a:alpha val="43137"/>
                    </a:srgbClr>
                  </a:outerShdw>
                </a:effectLst>
              </a:rPr>
              <a:t>التحليل .</a:t>
            </a:r>
            <a:endParaRPr lang="ar-IQ" sz="2400" b="1" dirty="0" smtClean="0">
              <a:solidFill>
                <a:srgbClr val="FFFF00"/>
              </a:solidFill>
              <a:effectLst>
                <a:outerShdw blurRad="38100" dist="38100" dir="2700000" algn="tl">
                  <a:srgbClr val="000000">
                    <a:alpha val="43137"/>
                  </a:srgbClr>
                </a:outerShdw>
              </a:effectLst>
            </a:endParaRPr>
          </a:p>
          <a:p>
            <a:pPr algn="just"/>
            <a:r>
              <a:rPr lang="ar-IQ" sz="2400" b="1" dirty="0" smtClean="0">
                <a:solidFill>
                  <a:srgbClr val="FFFF00"/>
                </a:solidFill>
                <a:effectLst>
                  <a:outerShdw blurRad="38100" dist="38100" dir="2700000" algn="tl">
                    <a:srgbClr val="000000">
                      <a:alpha val="43137"/>
                    </a:srgbClr>
                  </a:outerShdw>
                </a:effectLst>
              </a:rPr>
              <a:t>3- الحكم على </a:t>
            </a:r>
            <a:r>
              <a:rPr lang="ar-IQ" sz="2400" b="1" dirty="0" err="1" smtClean="0">
                <a:solidFill>
                  <a:srgbClr val="FFFF00"/>
                </a:solidFill>
                <a:effectLst>
                  <a:outerShdw blurRad="38100" dist="38100" dir="2700000" algn="tl">
                    <a:srgbClr val="000000">
                      <a:alpha val="43137"/>
                    </a:srgbClr>
                  </a:outerShdw>
                </a:effectLst>
              </a:rPr>
              <a:t>النتائج .</a:t>
            </a:r>
            <a:endParaRPr lang="ar-IQ" sz="2400" b="1" dirty="0">
              <a:solidFill>
                <a:srgbClr val="FFFF00"/>
              </a:solidFill>
              <a:effectLst>
                <a:outerShdw blurRad="38100" dist="38100" dir="2700000" algn="tl">
                  <a:srgbClr val="000000">
                    <a:alpha val="43137"/>
                  </a:srgbClr>
                </a:outerShdw>
              </a:effectLst>
            </a:endParaRPr>
          </a:p>
        </p:txBody>
      </p:sp>
      <p:pic>
        <p:nvPicPr>
          <p:cNvPr id="8" name="صورة 7" descr="تنزيل (2).jpg"/>
          <p:cNvPicPr>
            <a:picLocks noChangeAspect="1"/>
          </p:cNvPicPr>
          <p:nvPr/>
        </p:nvPicPr>
        <p:blipFill>
          <a:blip r:embed="rId2" cstate="print"/>
          <a:stretch>
            <a:fillRect/>
          </a:stretch>
        </p:blipFill>
        <p:spPr>
          <a:xfrm>
            <a:off x="251520" y="5229200"/>
            <a:ext cx="2160240" cy="1437542"/>
          </a:xfrm>
          <a:prstGeom prst="rect">
            <a:avLst/>
          </a:prstGeom>
        </p:spPr>
      </p:pic>
      <p:pic>
        <p:nvPicPr>
          <p:cNvPr id="9" name="صورة 8" descr="تنزيل (3).jpg"/>
          <p:cNvPicPr>
            <a:picLocks noChangeAspect="1"/>
          </p:cNvPicPr>
          <p:nvPr/>
        </p:nvPicPr>
        <p:blipFill>
          <a:blip r:embed="rId3" cstate="print"/>
          <a:stretch>
            <a:fillRect/>
          </a:stretch>
        </p:blipFill>
        <p:spPr>
          <a:xfrm>
            <a:off x="2483768" y="5229200"/>
            <a:ext cx="2016224" cy="1464254"/>
          </a:xfrm>
          <a:prstGeom prst="rect">
            <a:avLst/>
          </a:prstGeom>
        </p:spPr>
      </p:pic>
      <p:pic>
        <p:nvPicPr>
          <p:cNvPr id="10" name="صورة 9" descr="images (6).jpg"/>
          <p:cNvPicPr>
            <a:picLocks noChangeAspect="1"/>
          </p:cNvPicPr>
          <p:nvPr/>
        </p:nvPicPr>
        <p:blipFill>
          <a:blip r:embed="rId4" cstate="print"/>
          <a:stretch>
            <a:fillRect/>
          </a:stretch>
        </p:blipFill>
        <p:spPr>
          <a:xfrm>
            <a:off x="4572001" y="5229199"/>
            <a:ext cx="1152127" cy="1468447"/>
          </a:xfrm>
          <a:prstGeom prst="rect">
            <a:avLst/>
          </a:prstGeom>
        </p:spPr>
      </p:pic>
      <p:sp>
        <p:nvSpPr>
          <p:cNvPr id="11" name="مربع نص 10"/>
          <p:cNvSpPr txBox="1"/>
          <p:nvPr/>
        </p:nvSpPr>
        <p:spPr>
          <a:xfrm>
            <a:off x="8460432" y="6408140"/>
            <a:ext cx="648072" cy="400110"/>
          </a:xfrm>
          <a:prstGeom prst="rect">
            <a:avLst/>
          </a:prstGeom>
          <a:noFill/>
        </p:spPr>
        <p:txBody>
          <a:bodyPr wrap="square" rtlCol="1">
            <a:spAutoFit/>
          </a:bodyPr>
          <a:lstStyle/>
          <a:p>
            <a:r>
              <a:rPr lang="ar-IQ" sz="2000" b="1" dirty="0" smtClean="0"/>
              <a:t>19</a:t>
            </a:r>
            <a:endParaRPr lang="ar-IQ" sz="28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395536" y="1700808"/>
            <a:ext cx="8280920" cy="5324535"/>
          </a:xfrm>
          <a:prstGeom prst="rect">
            <a:avLst/>
          </a:prstGeom>
          <a:noFill/>
        </p:spPr>
        <p:txBody>
          <a:bodyPr wrap="square" rtlCol="1">
            <a:spAutoFit/>
          </a:bodyPr>
          <a:lstStyle/>
          <a:p>
            <a:r>
              <a:rPr lang="ar-IQ" sz="2000" b="1" u="sng" dirty="0" smtClean="0">
                <a:solidFill>
                  <a:srgbClr val="FFFF00"/>
                </a:solidFill>
                <a:effectLst>
                  <a:outerShdw blurRad="38100" dist="38100" dir="2700000" algn="tl">
                    <a:srgbClr val="000000">
                      <a:alpha val="43137"/>
                    </a:srgbClr>
                  </a:outerShdw>
                </a:effectLst>
              </a:rPr>
              <a:t>المرحلة </a:t>
            </a:r>
            <a:r>
              <a:rPr lang="ar-IQ" sz="2000" b="1" u="sng" dirty="0" err="1" smtClean="0">
                <a:solidFill>
                  <a:srgbClr val="FFFF00"/>
                </a:solidFill>
                <a:effectLst>
                  <a:outerShdw blurRad="38100" dist="38100" dir="2700000" algn="tl">
                    <a:srgbClr val="000000">
                      <a:alpha val="43137"/>
                    </a:srgbClr>
                  </a:outerShdw>
                </a:effectLst>
              </a:rPr>
              <a:t>الاولى :</a:t>
            </a:r>
            <a:endParaRPr lang="ar-IQ" sz="2000" b="1" u="sng" dirty="0" smtClean="0">
              <a:solidFill>
                <a:srgbClr val="FFFF00"/>
              </a:solidFill>
              <a:effectLst>
                <a:outerShdw blurRad="38100" dist="38100" dir="2700000" algn="tl">
                  <a:srgbClr val="000000">
                    <a:alpha val="43137"/>
                  </a:srgbClr>
                </a:outerShdw>
              </a:effectLst>
            </a:endParaRPr>
          </a:p>
          <a:p>
            <a:r>
              <a:rPr lang="ar-IQ" sz="2000" b="1" dirty="0" smtClean="0"/>
              <a:t>وهي مرحلة جمع البيانات </a:t>
            </a:r>
            <a:r>
              <a:rPr lang="ar-IQ" sz="2000" b="1" dirty="0" err="1" smtClean="0"/>
              <a:t>الاحصائية </a:t>
            </a:r>
            <a:r>
              <a:rPr lang="ar-IQ" sz="2000" b="1" dirty="0" smtClean="0"/>
              <a:t>:و تتمثل في الحصول على المعلومات و التقارير و الارقام المطلوبة بدقة لمختلف اوجه النشاط للوحدة الصناعية بغية التعرف عل البرنامج </a:t>
            </a:r>
            <a:r>
              <a:rPr lang="ar-IQ" sz="2000" b="1" dirty="0" err="1" smtClean="0"/>
              <a:t>الانتاجي .</a:t>
            </a:r>
            <a:endParaRPr lang="ar-IQ" sz="2000" b="1" dirty="0" smtClean="0"/>
          </a:p>
          <a:p>
            <a:endParaRPr lang="ar-IQ" sz="2000" b="1" dirty="0" smtClean="0"/>
          </a:p>
          <a:p>
            <a:r>
              <a:rPr lang="ar-IQ" sz="2000" b="1" u="sng" dirty="0" smtClean="0">
                <a:solidFill>
                  <a:srgbClr val="FFFF00"/>
                </a:solidFill>
                <a:effectLst>
                  <a:outerShdw blurRad="38100" dist="38100" dir="2700000" algn="tl">
                    <a:srgbClr val="000000">
                      <a:alpha val="43137"/>
                    </a:srgbClr>
                  </a:outerShdw>
                </a:effectLst>
              </a:rPr>
              <a:t>المرحلة </a:t>
            </a:r>
            <a:r>
              <a:rPr lang="ar-IQ" sz="2000" b="1" u="sng" dirty="0" err="1" smtClean="0">
                <a:solidFill>
                  <a:srgbClr val="FFFF00"/>
                </a:solidFill>
                <a:effectLst>
                  <a:outerShdw blurRad="38100" dist="38100" dir="2700000" algn="tl">
                    <a:srgbClr val="000000">
                      <a:alpha val="43137"/>
                    </a:srgbClr>
                  </a:outerShdw>
                </a:effectLst>
              </a:rPr>
              <a:t>الثانية :</a:t>
            </a:r>
            <a:endParaRPr lang="ar-IQ" sz="2000" b="1" u="sng" dirty="0" smtClean="0">
              <a:solidFill>
                <a:srgbClr val="FFFF00"/>
              </a:solidFill>
              <a:effectLst>
                <a:outerShdw blurRad="38100" dist="38100" dir="2700000" algn="tl">
                  <a:srgbClr val="000000">
                    <a:alpha val="43137"/>
                  </a:srgbClr>
                </a:outerShdw>
              </a:effectLst>
            </a:endParaRPr>
          </a:p>
          <a:p>
            <a:r>
              <a:rPr lang="ar-IQ" sz="2000" b="1" dirty="0" smtClean="0"/>
              <a:t>وهي مرحلة تحليل و دراسة المعلومات و البيانات الاحصائية لا </a:t>
            </a:r>
            <a:r>
              <a:rPr lang="ar-IQ" sz="2000" b="1" dirty="0" err="1" smtClean="0"/>
              <a:t>ستخراج</a:t>
            </a:r>
            <a:r>
              <a:rPr lang="ar-IQ" sz="2000" b="1" dirty="0" smtClean="0"/>
              <a:t> المعايير الملائمة او المؤشرات التي يمكن الاعتماد عليها في عملية التقييم للحكم على </a:t>
            </a:r>
            <a:r>
              <a:rPr lang="ar-IQ" sz="2000" b="1" dirty="0" err="1" smtClean="0"/>
              <a:t>كفاة</a:t>
            </a:r>
            <a:r>
              <a:rPr lang="ar-IQ" sz="2000" b="1" dirty="0" smtClean="0"/>
              <a:t> الوحدة </a:t>
            </a:r>
            <a:r>
              <a:rPr lang="ar-IQ" sz="2000" b="1" dirty="0" err="1" smtClean="0"/>
              <a:t>الصناعية .</a:t>
            </a:r>
            <a:endParaRPr lang="ar-IQ" sz="2000" b="1" dirty="0" smtClean="0"/>
          </a:p>
          <a:p>
            <a:endParaRPr lang="ar-IQ" sz="2000" b="1" dirty="0" smtClean="0"/>
          </a:p>
          <a:p>
            <a:r>
              <a:rPr lang="ar-IQ" sz="2000" b="1" u="sng" dirty="0" smtClean="0">
                <a:solidFill>
                  <a:srgbClr val="FFFF00"/>
                </a:solidFill>
                <a:effectLst>
                  <a:outerShdw blurRad="38100" dist="38100" dir="2700000" algn="tl">
                    <a:srgbClr val="000000">
                      <a:alpha val="43137"/>
                    </a:srgbClr>
                  </a:outerShdw>
                </a:effectLst>
              </a:rPr>
              <a:t>المرحلة </a:t>
            </a:r>
            <a:r>
              <a:rPr lang="ar-IQ" sz="2000" b="1" u="sng" dirty="0" err="1" smtClean="0">
                <a:solidFill>
                  <a:srgbClr val="FFFF00"/>
                </a:solidFill>
                <a:effectLst>
                  <a:outerShdw blurRad="38100" dist="38100" dir="2700000" algn="tl">
                    <a:srgbClr val="000000">
                      <a:alpha val="43137"/>
                    </a:srgbClr>
                  </a:outerShdw>
                </a:effectLst>
              </a:rPr>
              <a:t>الثالثة :</a:t>
            </a:r>
            <a:endParaRPr lang="ar-IQ" sz="2000" b="1" u="sng" dirty="0" smtClean="0">
              <a:solidFill>
                <a:srgbClr val="FFFF00"/>
              </a:solidFill>
              <a:effectLst>
                <a:outerShdw blurRad="38100" dist="38100" dir="2700000" algn="tl">
                  <a:srgbClr val="000000">
                    <a:alpha val="43137"/>
                  </a:srgbClr>
                </a:outerShdw>
              </a:effectLst>
            </a:endParaRPr>
          </a:p>
          <a:p>
            <a:r>
              <a:rPr lang="ar-IQ" sz="2000" b="1" dirty="0" smtClean="0"/>
              <a:t>وهي مرحلة الحكم على نتائج التحليل </a:t>
            </a:r>
            <a:r>
              <a:rPr lang="ar-IQ" sz="2000" b="1" dirty="0" err="1" smtClean="0"/>
              <a:t>للتاكد</a:t>
            </a:r>
            <a:r>
              <a:rPr lang="ar-IQ" sz="2000" b="1" dirty="0" smtClean="0"/>
              <a:t> من ان عملية التنفيذ لمختلف الفعاليات و الانشطة  لتي تمارسها الوحدة </a:t>
            </a:r>
            <a:r>
              <a:rPr lang="ar-IQ" sz="2000" b="1" dirty="0" err="1" smtClean="0"/>
              <a:t>الصناعية .</a:t>
            </a:r>
            <a:r>
              <a:rPr lang="ar-IQ" sz="2000" b="1" dirty="0" smtClean="0"/>
              <a:t> </a:t>
            </a:r>
          </a:p>
          <a:p>
            <a:endParaRPr lang="ar-IQ" sz="2000" b="1" dirty="0" smtClean="0"/>
          </a:p>
          <a:p>
            <a:endParaRPr lang="ar-IQ" sz="2000" b="1" dirty="0" smtClean="0"/>
          </a:p>
          <a:p>
            <a:r>
              <a:rPr lang="ar-IQ" sz="2000" b="1" dirty="0" smtClean="0"/>
              <a:t>ان التقييم مهم </a:t>
            </a:r>
            <a:r>
              <a:rPr lang="ar-IQ" sz="2000" b="1" dirty="0" err="1" smtClean="0"/>
              <a:t>لانه</a:t>
            </a:r>
            <a:r>
              <a:rPr lang="ar-IQ" sz="2000" b="1" dirty="0" smtClean="0"/>
              <a:t> يكشف الانحرافات و مراقبة مدى التطابق و نجاح الوحدة الصناعية في استخدامها الامثل لعوامل الانتاج المختلفة للوصول الى الاهداف المرسومة </a:t>
            </a:r>
            <a:r>
              <a:rPr lang="ar-IQ" sz="2000" b="1" dirty="0" err="1" smtClean="0"/>
              <a:t>لها .</a:t>
            </a:r>
            <a:r>
              <a:rPr lang="ar-IQ" sz="2000" b="1" dirty="0" smtClean="0"/>
              <a:t> اما الاسس العامة لدراسة كفاءة الاداء الصناعي فيمكن استعراضها على النحو </a:t>
            </a:r>
            <a:r>
              <a:rPr lang="ar-IQ" sz="2000" b="1" dirty="0" err="1" smtClean="0"/>
              <a:t>التالي :-</a:t>
            </a:r>
            <a:endParaRPr lang="ar-IQ" sz="2000" b="1" dirty="0" smtClean="0"/>
          </a:p>
          <a:p>
            <a:endParaRPr lang="ar-IQ" sz="2000" b="1" dirty="0"/>
          </a:p>
        </p:txBody>
      </p:sp>
      <p:pic>
        <p:nvPicPr>
          <p:cNvPr id="5" name="صورة 4" descr="تنزيل (4).jpg"/>
          <p:cNvPicPr>
            <a:picLocks noChangeAspect="1"/>
          </p:cNvPicPr>
          <p:nvPr/>
        </p:nvPicPr>
        <p:blipFill>
          <a:blip r:embed="rId2" cstate="print">
            <a:clrChange>
              <a:clrFrom>
                <a:srgbClr val="FEFEFE"/>
              </a:clrFrom>
              <a:clrTo>
                <a:srgbClr val="FEFEFE">
                  <a:alpha val="0"/>
                </a:srgbClr>
              </a:clrTo>
            </a:clrChange>
          </a:blip>
          <a:stretch>
            <a:fillRect/>
          </a:stretch>
        </p:blipFill>
        <p:spPr>
          <a:xfrm>
            <a:off x="395536" y="2420888"/>
            <a:ext cx="936104" cy="936104"/>
          </a:xfrm>
          <a:prstGeom prst="rect">
            <a:avLst/>
          </a:prstGeom>
        </p:spPr>
      </p:pic>
      <p:pic>
        <p:nvPicPr>
          <p:cNvPr id="7" name="صورة 6" descr="images (8).jpg"/>
          <p:cNvPicPr>
            <a:picLocks noChangeAspect="1"/>
          </p:cNvPicPr>
          <p:nvPr/>
        </p:nvPicPr>
        <p:blipFill>
          <a:blip r:embed="rId3" cstate="print"/>
          <a:stretch>
            <a:fillRect/>
          </a:stretch>
        </p:blipFill>
        <p:spPr>
          <a:xfrm>
            <a:off x="251520" y="3573016"/>
            <a:ext cx="1181967" cy="847448"/>
          </a:xfrm>
          <a:prstGeom prst="rect">
            <a:avLst/>
          </a:prstGeom>
        </p:spPr>
      </p:pic>
      <p:pic>
        <p:nvPicPr>
          <p:cNvPr id="8" name="صورة 7" descr="images (9).jpg"/>
          <p:cNvPicPr>
            <a:picLocks noChangeAspect="1"/>
          </p:cNvPicPr>
          <p:nvPr/>
        </p:nvPicPr>
        <p:blipFill>
          <a:blip r:embed="rId4" cstate="print"/>
          <a:stretch>
            <a:fillRect/>
          </a:stretch>
        </p:blipFill>
        <p:spPr>
          <a:xfrm>
            <a:off x="510056" y="4810168"/>
            <a:ext cx="720080" cy="903701"/>
          </a:xfrm>
          <a:prstGeom prst="rect">
            <a:avLst/>
          </a:prstGeom>
        </p:spPr>
      </p:pic>
      <p:sp>
        <p:nvSpPr>
          <p:cNvPr id="9" name="مربع نص 8"/>
          <p:cNvSpPr txBox="1"/>
          <p:nvPr/>
        </p:nvSpPr>
        <p:spPr>
          <a:xfrm>
            <a:off x="8460432" y="6408140"/>
            <a:ext cx="648072" cy="400110"/>
          </a:xfrm>
          <a:prstGeom prst="rect">
            <a:avLst/>
          </a:prstGeom>
          <a:noFill/>
        </p:spPr>
        <p:txBody>
          <a:bodyPr wrap="square" rtlCol="1">
            <a:spAutoFit/>
          </a:bodyPr>
          <a:lstStyle/>
          <a:p>
            <a:r>
              <a:rPr lang="ar-IQ" sz="2000" b="1" dirty="0" smtClean="0"/>
              <a:t>20</a:t>
            </a:r>
            <a:endParaRPr lang="ar-IQ" sz="28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research-process.jpg"/>
          <p:cNvPicPr>
            <a:picLocks noChangeAspect="1"/>
          </p:cNvPicPr>
          <p:nvPr/>
        </p:nvPicPr>
        <p:blipFill>
          <a:blip r:embed="rId2" cstate="print"/>
          <a:stretch>
            <a:fillRect/>
          </a:stretch>
        </p:blipFill>
        <p:spPr>
          <a:xfrm>
            <a:off x="35496" y="0"/>
            <a:ext cx="9108504" cy="6858000"/>
          </a:xfrm>
          <a:prstGeom prst="rect">
            <a:avLst/>
          </a:prstGeom>
        </p:spPr>
      </p:pic>
      <p:sp>
        <p:nvSpPr>
          <p:cNvPr id="5" name="سهم للأسفل 4"/>
          <p:cNvSpPr/>
          <p:nvPr/>
        </p:nvSpPr>
        <p:spPr>
          <a:xfrm>
            <a:off x="6084168" y="836712"/>
            <a:ext cx="936104" cy="936104"/>
          </a:xfrm>
          <a:prstGeom prst="downArrow">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ar-IQ"/>
          </a:p>
        </p:txBody>
      </p:sp>
      <p:sp>
        <p:nvSpPr>
          <p:cNvPr id="6" name="سهم للأسفل 5"/>
          <p:cNvSpPr/>
          <p:nvPr/>
        </p:nvSpPr>
        <p:spPr>
          <a:xfrm>
            <a:off x="6588224" y="2204864"/>
            <a:ext cx="936104" cy="936104"/>
          </a:xfrm>
          <a:prstGeom prst="downArrow">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ar-IQ"/>
          </a:p>
        </p:txBody>
      </p:sp>
      <p:sp>
        <p:nvSpPr>
          <p:cNvPr id="7" name="سهم للأسفل 6"/>
          <p:cNvSpPr/>
          <p:nvPr/>
        </p:nvSpPr>
        <p:spPr>
          <a:xfrm>
            <a:off x="7092280" y="3573016"/>
            <a:ext cx="936104" cy="936104"/>
          </a:xfrm>
          <a:prstGeom prst="downArrow">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ar-IQ"/>
          </a:p>
        </p:txBody>
      </p:sp>
      <p:sp>
        <p:nvSpPr>
          <p:cNvPr id="8" name="سهم للأسفل 7"/>
          <p:cNvSpPr/>
          <p:nvPr/>
        </p:nvSpPr>
        <p:spPr>
          <a:xfrm>
            <a:off x="7596336" y="4869160"/>
            <a:ext cx="936104" cy="936104"/>
          </a:xfrm>
          <a:prstGeom prst="downArrow">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ar-IQ"/>
          </a:p>
        </p:txBody>
      </p:sp>
      <p:sp>
        <p:nvSpPr>
          <p:cNvPr id="9" name="مربع نص 8"/>
          <p:cNvSpPr txBox="1"/>
          <p:nvPr/>
        </p:nvSpPr>
        <p:spPr>
          <a:xfrm>
            <a:off x="8244408" y="6237312"/>
            <a:ext cx="648072" cy="400110"/>
          </a:xfrm>
          <a:prstGeom prst="rect">
            <a:avLst/>
          </a:prstGeom>
          <a:noFill/>
        </p:spPr>
        <p:txBody>
          <a:bodyPr wrap="square" rtlCol="1">
            <a:spAutoFit/>
          </a:bodyPr>
          <a:lstStyle/>
          <a:p>
            <a:r>
              <a:rPr lang="ar-IQ" sz="2000" dirty="0" smtClean="0">
                <a:solidFill>
                  <a:schemeClr val="bg1"/>
                </a:solidFill>
              </a:rPr>
              <a:t>21</a:t>
            </a:r>
            <a:endParaRPr lang="ar-IQ" sz="2800" dirty="0">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323528" y="1550397"/>
            <a:ext cx="8496944" cy="5262979"/>
          </a:xfrm>
          <a:prstGeom prst="rect">
            <a:avLst/>
          </a:prstGeom>
          <a:noFill/>
        </p:spPr>
        <p:txBody>
          <a:bodyPr wrap="square" rtlCol="1">
            <a:spAutoFit/>
          </a:bodyPr>
          <a:lstStyle/>
          <a:p>
            <a:pPr marL="354013" indent="-354013" algn="just"/>
            <a:r>
              <a:rPr lang="ar-IQ" sz="2400" b="1" dirty="0" smtClean="0"/>
              <a:t>1- تحديد اهداف المشروع </a:t>
            </a:r>
            <a:r>
              <a:rPr lang="ar-IQ" sz="2400" b="1" dirty="0" err="1" smtClean="0"/>
              <a:t>الصناعي </a:t>
            </a:r>
            <a:r>
              <a:rPr lang="ar-IQ" sz="2400" b="1" dirty="0" smtClean="0"/>
              <a:t>: هي عملية التعرف على امكانية هذه المنشاة من تحقيق هدفها الرئيسي و الاهداف الثانوية الاخرى و التي يجب ان تكون واضحة لكافة العاملين </a:t>
            </a:r>
            <a:r>
              <a:rPr lang="ar-IQ" sz="2400" b="1" dirty="0" err="1" smtClean="0"/>
              <a:t>فيها .</a:t>
            </a:r>
            <a:endParaRPr lang="ar-IQ" sz="2400" b="1" dirty="0" smtClean="0"/>
          </a:p>
          <a:p>
            <a:pPr algn="just"/>
            <a:endParaRPr lang="ar-IQ" sz="800" b="1" dirty="0" smtClean="0"/>
          </a:p>
          <a:p>
            <a:pPr marL="354013" indent="-354013" algn="just"/>
            <a:r>
              <a:rPr lang="ar-IQ" sz="2400" b="1" dirty="0" smtClean="0"/>
              <a:t>2- تحديد الخطط التفصيلية  </a:t>
            </a:r>
            <a:r>
              <a:rPr lang="ar-IQ" sz="2400" b="1" dirty="0" err="1" smtClean="0"/>
              <a:t>للمنشأة </a:t>
            </a:r>
            <a:r>
              <a:rPr lang="ar-IQ" sz="2400" b="1" dirty="0" smtClean="0"/>
              <a:t>: ان هذه الخطط تشكل مؤشرات لتحقيق الاهداف المحددة للمنشأة خلال فترات زمنية محددة مع التركيز على ان تكون هذه الخطط واقعية و متناسقة مع طبيعة الاهداف </a:t>
            </a:r>
            <a:r>
              <a:rPr lang="ar-IQ" sz="2400" b="1" dirty="0" err="1" smtClean="0"/>
              <a:t>المحددة .</a:t>
            </a:r>
            <a:endParaRPr lang="ar-IQ" sz="2400" b="1" dirty="0" smtClean="0"/>
          </a:p>
          <a:p>
            <a:pPr algn="just"/>
            <a:endParaRPr lang="ar-IQ" sz="800" b="1" dirty="0" smtClean="0"/>
          </a:p>
          <a:p>
            <a:pPr marL="354013" indent="-354013" algn="just"/>
            <a:r>
              <a:rPr lang="ar-IQ" sz="2400" b="1" dirty="0" smtClean="0"/>
              <a:t>3- تحديد مراكز </a:t>
            </a:r>
            <a:r>
              <a:rPr lang="ar-IQ" sz="2400" b="1" dirty="0" err="1" smtClean="0"/>
              <a:t>المسؤولية </a:t>
            </a:r>
            <a:r>
              <a:rPr lang="ar-IQ" sz="2400" b="1" dirty="0" smtClean="0"/>
              <a:t>: ان مركز المسؤولية هو الجهة المختصة للقيام بنشاط معين و لها سلطة لاتخاذ القرارات الكفيلة بتنفيذ هذا النشاط في حدود الموارد الانتاجية الموضوعة تحت </a:t>
            </a:r>
            <a:r>
              <a:rPr lang="ar-IQ" sz="2400" b="1" dirty="0" err="1" smtClean="0"/>
              <a:t>تصرفها .</a:t>
            </a:r>
            <a:endParaRPr lang="ar-IQ" sz="2400" b="1" dirty="0" smtClean="0"/>
          </a:p>
          <a:p>
            <a:pPr algn="just"/>
            <a:endParaRPr lang="ar-IQ" sz="800" b="1" dirty="0" smtClean="0"/>
          </a:p>
          <a:p>
            <a:pPr marL="354013" indent="-354013" algn="just"/>
            <a:r>
              <a:rPr lang="ar-IQ" sz="2400" b="1" dirty="0" smtClean="0"/>
              <a:t>4- تحديد معايير الاداء </a:t>
            </a:r>
            <a:r>
              <a:rPr lang="ar-IQ" sz="2400" b="1" dirty="0" err="1" smtClean="0"/>
              <a:t>الصناعي </a:t>
            </a:r>
            <a:r>
              <a:rPr lang="ar-IQ" sz="2400" b="1" dirty="0" smtClean="0"/>
              <a:t>: ان تقييم الاداء من اهم الاسس التي من شانها تحديد ماهية </a:t>
            </a:r>
            <a:r>
              <a:rPr lang="ar-IQ" sz="2400" b="1" dirty="0" err="1" smtClean="0"/>
              <a:t>المعايير </a:t>
            </a:r>
            <a:r>
              <a:rPr lang="ar-IQ" sz="2400" b="1" dirty="0" smtClean="0"/>
              <a:t>، </a:t>
            </a:r>
            <a:r>
              <a:rPr lang="ar-IQ" sz="2400" b="1" dirty="0" err="1" smtClean="0"/>
              <a:t>معدلاتها </a:t>
            </a:r>
            <a:r>
              <a:rPr lang="ar-IQ" sz="2400" b="1" dirty="0" smtClean="0"/>
              <a:t>، ومن ثم اختبار المعيار او المؤشر المناسب لدراسة كفاءة الاداء </a:t>
            </a:r>
            <a:r>
              <a:rPr lang="ar-IQ" sz="2400" b="1" dirty="0" err="1" smtClean="0"/>
              <a:t>الصناعي .</a:t>
            </a:r>
            <a:endParaRPr lang="ar-IQ" sz="2400" b="1" dirty="0" smtClean="0"/>
          </a:p>
          <a:p>
            <a:pPr algn="just"/>
            <a:endParaRPr lang="ar-IQ" sz="2400" b="1" dirty="0"/>
          </a:p>
        </p:txBody>
      </p:sp>
      <p:sp>
        <p:nvSpPr>
          <p:cNvPr id="5" name="مربع نص 4"/>
          <p:cNvSpPr txBox="1"/>
          <p:nvPr/>
        </p:nvSpPr>
        <p:spPr>
          <a:xfrm>
            <a:off x="8460432" y="6408140"/>
            <a:ext cx="648072" cy="400110"/>
          </a:xfrm>
          <a:prstGeom prst="rect">
            <a:avLst/>
          </a:prstGeom>
          <a:noFill/>
        </p:spPr>
        <p:txBody>
          <a:bodyPr wrap="square" rtlCol="1">
            <a:spAutoFit/>
          </a:bodyPr>
          <a:lstStyle/>
          <a:p>
            <a:r>
              <a:rPr lang="ar-IQ" sz="2000" b="1" dirty="0" smtClean="0"/>
              <a:t>22</a:t>
            </a:r>
            <a:endParaRPr lang="ar-IQ" sz="28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3"/>
          <p:cNvSpPr/>
          <p:nvPr/>
        </p:nvSpPr>
        <p:spPr>
          <a:xfrm>
            <a:off x="2915816" y="389916"/>
            <a:ext cx="5616624" cy="72008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ar-IQ"/>
          </a:p>
        </p:txBody>
      </p:sp>
      <p:sp>
        <p:nvSpPr>
          <p:cNvPr id="5" name="مستطيل 4"/>
          <p:cNvSpPr/>
          <p:nvPr/>
        </p:nvSpPr>
        <p:spPr>
          <a:xfrm>
            <a:off x="3662412" y="476672"/>
            <a:ext cx="4564070" cy="523220"/>
          </a:xfrm>
          <a:prstGeom prst="rect">
            <a:avLst/>
          </a:prstGeom>
        </p:spPr>
        <p:txBody>
          <a:bodyPr wrap="none">
            <a:spAutoFit/>
          </a:bodyPr>
          <a:lstStyle/>
          <a:p>
            <a:r>
              <a:rPr lang="ar-IQ" sz="2800" dirty="0" smtClean="0">
                <a:solidFill>
                  <a:srgbClr val="FFFF00"/>
                </a:solidFill>
                <a:cs typeface="PT Bold Heading" pitchFamily="2" charset="-78"/>
              </a:rPr>
              <a:t>6- مؤشرات تقييم الاداء الصناعي</a:t>
            </a:r>
          </a:p>
        </p:txBody>
      </p:sp>
      <p:sp>
        <p:nvSpPr>
          <p:cNvPr id="6" name="مربع نص 5"/>
          <p:cNvSpPr txBox="1"/>
          <p:nvPr/>
        </p:nvSpPr>
        <p:spPr>
          <a:xfrm>
            <a:off x="395536" y="1772816"/>
            <a:ext cx="8424936" cy="3046988"/>
          </a:xfrm>
          <a:prstGeom prst="rect">
            <a:avLst/>
          </a:prstGeom>
          <a:noFill/>
        </p:spPr>
        <p:txBody>
          <a:bodyPr wrap="square" rtlCol="1">
            <a:spAutoFit/>
          </a:bodyPr>
          <a:lstStyle/>
          <a:p>
            <a:pPr algn="just"/>
            <a:r>
              <a:rPr lang="ar-IQ" sz="2400" b="1" dirty="0" smtClean="0"/>
              <a:t>    ان مؤشرات تقييم الاداء كثيرة و متعددة و التي من خلالها يمكن الحكم على مدى كفاءة الوحدة الصناعية في تحقيق اهدافها المرسومة لها و هي تختلف باختلاف الظروف و النشاطات و البيانات المتوفرة من منشاة الى </a:t>
            </a:r>
            <a:r>
              <a:rPr lang="ar-IQ" sz="2400" b="1" dirty="0" err="1" smtClean="0"/>
              <a:t>اخرى .</a:t>
            </a:r>
            <a:endParaRPr lang="ar-IQ" sz="2400" b="1" dirty="0" smtClean="0"/>
          </a:p>
          <a:p>
            <a:pPr algn="just"/>
            <a:r>
              <a:rPr lang="ar-IQ" sz="2400" b="1" dirty="0" smtClean="0"/>
              <a:t>    ان التنوع في المؤشرات نتيجة لارتباطها </a:t>
            </a:r>
            <a:r>
              <a:rPr lang="ar-IQ" sz="2400" b="1" dirty="0" err="1" smtClean="0"/>
              <a:t>بالاهداف</a:t>
            </a:r>
            <a:r>
              <a:rPr lang="ar-IQ" sz="2400" b="1" dirty="0" smtClean="0"/>
              <a:t> يحتم تحديد المقصود بالمؤشرات كميا و </a:t>
            </a:r>
            <a:r>
              <a:rPr lang="ar-IQ" sz="2400" b="1" dirty="0" err="1" smtClean="0"/>
              <a:t>نوعيا </a:t>
            </a:r>
            <a:r>
              <a:rPr lang="ar-IQ" sz="2400" b="1" dirty="0" smtClean="0"/>
              <a:t>.حيث يمكن التعبير عن بعض النشاطات بمؤشرات محددة و النوع الاخر قد لا تنطبق عليه هذه المؤشرات مثل الجوانب الاجتماعية و </a:t>
            </a:r>
            <a:r>
              <a:rPr lang="ar-IQ" sz="2400" b="1" dirty="0" err="1" smtClean="0"/>
              <a:t>الثقافية .</a:t>
            </a:r>
            <a:r>
              <a:rPr lang="ar-IQ" sz="2400" b="1" dirty="0" smtClean="0"/>
              <a:t> ويمكن التعبير عن مؤشرات التقييم عن طريق ست </a:t>
            </a:r>
            <a:r>
              <a:rPr lang="ar-IQ" sz="2400" b="1" dirty="0" err="1" smtClean="0"/>
              <a:t>مؤشرات .</a:t>
            </a:r>
            <a:endParaRPr lang="ar-IQ" sz="2400" b="1" dirty="0" smtClean="0"/>
          </a:p>
          <a:p>
            <a:pPr algn="just"/>
            <a:endParaRPr lang="ar-IQ" sz="2400" b="1" dirty="0"/>
          </a:p>
        </p:txBody>
      </p:sp>
      <p:pic>
        <p:nvPicPr>
          <p:cNvPr id="7" name="صورة 6" descr="images (10).jpg"/>
          <p:cNvPicPr>
            <a:picLocks noChangeAspect="1"/>
          </p:cNvPicPr>
          <p:nvPr/>
        </p:nvPicPr>
        <p:blipFill>
          <a:blip r:embed="rId2" cstate="print"/>
          <a:stretch>
            <a:fillRect/>
          </a:stretch>
        </p:blipFill>
        <p:spPr>
          <a:xfrm>
            <a:off x="971600" y="4509120"/>
            <a:ext cx="3672408" cy="2082675"/>
          </a:xfrm>
          <a:prstGeom prst="rect">
            <a:avLst/>
          </a:prstGeom>
        </p:spPr>
      </p:pic>
      <p:pic>
        <p:nvPicPr>
          <p:cNvPr id="8" name="صورة 7" descr="data1.jpg"/>
          <p:cNvPicPr>
            <a:picLocks noChangeAspect="1"/>
          </p:cNvPicPr>
          <p:nvPr/>
        </p:nvPicPr>
        <p:blipFill>
          <a:blip r:embed="rId3" cstate="print"/>
          <a:srcRect b="36177"/>
          <a:stretch>
            <a:fillRect/>
          </a:stretch>
        </p:blipFill>
        <p:spPr>
          <a:xfrm>
            <a:off x="4788024" y="4509120"/>
            <a:ext cx="3384376" cy="2088232"/>
          </a:xfrm>
          <a:prstGeom prst="rect">
            <a:avLst/>
          </a:prstGeom>
        </p:spPr>
      </p:pic>
      <p:sp>
        <p:nvSpPr>
          <p:cNvPr id="9" name="مربع نص 8"/>
          <p:cNvSpPr txBox="1"/>
          <p:nvPr/>
        </p:nvSpPr>
        <p:spPr>
          <a:xfrm>
            <a:off x="8460432" y="6408140"/>
            <a:ext cx="648072" cy="400110"/>
          </a:xfrm>
          <a:prstGeom prst="rect">
            <a:avLst/>
          </a:prstGeom>
          <a:noFill/>
        </p:spPr>
        <p:txBody>
          <a:bodyPr wrap="square" rtlCol="1">
            <a:spAutoFit/>
          </a:bodyPr>
          <a:lstStyle/>
          <a:p>
            <a:r>
              <a:rPr lang="ar-IQ" sz="2000" b="1" dirty="0" smtClean="0"/>
              <a:t>23</a:t>
            </a:r>
            <a:endParaRPr lang="ar-IQ" sz="28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467544" y="476672"/>
            <a:ext cx="8280920" cy="461665"/>
          </a:xfrm>
          <a:prstGeom prst="rect">
            <a:avLst/>
          </a:prstGeom>
          <a:noFill/>
        </p:spPr>
        <p:txBody>
          <a:bodyPr wrap="square" rtlCol="1">
            <a:spAutoFit/>
          </a:bodyPr>
          <a:lstStyle/>
          <a:p>
            <a:r>
              <a:rPr lang="ar-IQ" sz="2400" dirty="0" smtClean="0">
                <a:solidFill>
                  <a:srgbClr val="FFFF00"/>
                </a:solidFill>
                <a:effectLst>
                  <a:outerShdw blurRad="38100" dist="38100" dir="2700000" algn="tl">
                    <a:srgbClr val="000000">
                      <a:alpha val="43137"/>
                    </a:srgbClr>
                  </a:outerShdw>
                </a:effectLst>
                <a:cs typeface="PT Bold Heading" pitchFamily="2" charset="-78"/>
              </a:rPr>
              <a:t>1- مؤشر تحقيق خطة </a:t>
            </a:r>
            <a:r>
              <a:rPr lang="ar-IQ" sz="2400" dirty="0" err="1" smtClean="0">
                <a:solidFill>
                  <a:srgbClr val="FFFF00"/>
                </a:solidFill>
                <a:effectLst>
                  <a:outerShdw blurRad="38100" dist="38100" dir="2700000" algn="tl">
                    <a:srgbClr val="000000">
                      <a:alpha val="43137"/>
                    </a:srgbClr>
                  </a:outerShdw>
                </a:effectLst>
                <a:cs typeface="PT Bold Heading" pitchFamily="2" charset="-78"/>
              </a:rPr>
              <a:t>الانتاج .</a:t>
            </a:r>
            <a:endParaRPr lang="ar-IQ" sz="2400" dirty="0">
              <a:solidFill>
                <a:srgbClr val="FFFF00"/>
              </a:solidFill>
              <a:effectLst>
                <a:outerShdw blurRad="38100" dist="38100" dir="2700000" algn="tl">
                  <a:srgbClr val="000000">
                    <a:alpha val="43137"/>
                  </a:srgbClr>
                </a:outerShdw>
              </a:effectLst>
              <a:cs typeface="PT Bold Heading" pitchFamily="2" charset="-78"/>
            </a:endParaRPr>
          </a:p>
        </p:txBody>
      </p:sp>
      <p:sp>
        <p:nvSpPr>
          <p:cNvPr id="5" name="مربع نص 4"/>
          <p:cNvSpPr txBox="1"/>
          <p:nvPr/>
        </p:nvSpPr>
        <p:spPr>
          <a:xfrm>
            <a:off x="395536" y="1628800"/>
            <a:ext cx="8496944" cy="5016758"/>
          </a:xfrm>
          <a:prstGeom prst="rect">
            <a:avLst/>
          </a:prstGeom>
          <a:noFill/>
        </p:spPr>
        <p:txBody>
          <a:bodyPr wrap="square" rtlCol="1">
            <a:spAutoFit/>
          </a:bodyPr>
          <a:lstStyle/>
          <a:p>
            <a:pPr algn="just"/>
            <a:r>
              <a:rPr lang="ar-IQ" sz="2400" b="1" dirty="0" smtClean="0"/>
              <a:t>هي عملية تقدير حجم المبيعات من ناحية النوع و التشكيل و الربح في ضوء الاسعار و التكاليف </a:t>
            </a:r>
            <a:r>
              <a:rPr lang="ar-IQ" sz="2400" b="1" dirty="0" err="1" smtClean="0"/>
              <a:t>السائدة </a:t>
            </a:r>
            <a:r>
              <a:rPr lang="ar-IQ" sz="2400" b="1" dirty="0" smtClean="0"/>
              <a:t>.وفي </a:t>
            </a:r>
            <a:r>
              <a:rPr lang="ar-IQ" sz="2400" b="1" dirty="0" err="1" smtClean="0"/>
              <a:t>ضء</a:t>
            </a:r>
            <a:r>
              <a:rPr lang="ar-IQ" sz="2400" b="1" dirty="0" smtClean="0"/>
              <a:t> ذلك يتم تحديد البرنامج الانتاجي الذي فيه الطاقة الانتاجية.</a:t>
            </a:r>
          </a:p>
          <a:p>
            <a:pPr algn="just"/>
            <a:endParaRPr lang="ar-IQ" sz="2400" b="1" dirty="0" smtClean="0"/>
          </a:p>
          <a:p>
            <a:pPr algn="just"/>
            <a:r>
              <a:rPr lang="ar-IQ" sz="2400" b="1" u="sng" dirty="0" smtClean="0">
                <a:solidFill>
                  <a:srgbClr val="FFFF00"/>
                </a:solidFill>
                <a:effectLst>
                  <a:outerShdw blurRad="38100" dist="38100" dir="2700000" algn="tl">
                    <a:srgbClr val="000000">
                      <a:alpha val="43137"/>
                    </a:srgbClr>
                  </a:outerShdw>
                </a:effectLst>
              </a:rPr>
              <a:t>وهنالك سبب لحدوث انحراف في تحقيق الخطة الانتاجية عند مقارنة المعدلات الفعلية بالمعدلات </a:t>
            </a:r>
            <a:r>
              <a:rPr lang="ar-IQ" sz="2400" b="1" u="sng" dirty="0" err="1" smtClean="0">
                <a:solidFill>
                  <a:srgbClr val="FFFF00"/>
                </a:solidFill>
                <a:effectLst>
                  <a:outerShdw blurRad="38100" dist="38100" dir="2700000" algn="tl">
                    <a:srgbClr val="000000">
                      <a:alpha val="43137"/>
                    </a:srgbClr>
                  </a:outerShdw>
                </a:effectLst>
              </a:rPr>
              <a:t>المخطط </a:t>
            </a:r>
            <a:r>
              <a:rPr lang="ar-IQ" sz="2400" b="1" u="sng" dirty="0" smtClean="0">
                <a:solidFill>
                  <a:srgbClr val="FFFF00"/>
                </a:solidFill>
                <a:effectLst>
                  <a:outerShdw blurRad="38100" dist="38100" dir="2700000" algn="tl">
                    <a:srgbClr val="000000">
                      <a:alpha val="43137"/>
                    </a:srgbClr>
                  </a:outerShdw>
                </a:effectLst>
              </a:rPr>
              <a:t>، ويعود ذلك الى امرين </a:t>
            </a:r>
            <a:r>
              <a:rPr lang="ar-IQ" sz="2400" b="1" u="sng" dirty="0" err="1" smtClean="0">
                <a:solidFill>
                  <a:srgbClr val="FFFF00"/>
                </a:solidFill>
                <a:effectLst>
                  <a:outerShdw blurRad="38100" dist="38100" dir="2700000" algn="tl">
                    <a:srgbClr val="000000">
                      <a:alpha val="43137"/>
                    </a:srgbClr>
                  </a:outerShdw>
                </a:effectLst>
              </a:rPr>
              <a:t>هما :-</a:t>
            </a:r>
            <a:endParaRPr lang="ar-IQ" sz="2400" b="1" u="sng" dirty="0" smtClean="0">
              <a:solidFill>
                <a:srgbClr val="FFFF00"/>
              </a:solidFill>
              <a:effectLst>
                <a:outerShdw blurRad="38100" dist="38100" dir="2700000" algn="tl">
                  <a:srgbClr val="000000">
                    <a:alpha val="43137"/>
                  </a:srgbClr>
                </a:outerShdw>
              </a:effectLst>
            </a:endParaRPr>
          </a:p>
          <a:p>
            <a:pPr algn="just"/>
            <a:endParaRPr lang="ar-IQ" sz="800" b="1" u="sng" dirty="0" smtClean="0">
              <a:solidFill>
                <a:srgbClr val="FFFF00"/>
              </a:solidFill>
              <a:effectLst>
                <a:outerShdw blurRad="38100" dist="38100" dir="2700000" algn="tl">
                  <a:srgbClr val="000000">
                    <a:alpha val="43137"/>
                  </a:srgbClr>
                </a:outerShdw>
              </a:effectLst>
            </a:endParaRPr>
          </a:p>
          <a:p>
            <a:pPr algn="just"/>
            <a:r>
              <a:rPr lang="ar-IQ" sz="2400" b="1" dirty="0" smtClean="0"/>
              <a:t>1- عدم الدقة في التخطيط و يسمى انحراف التخطيط.</a:t>
            </a:r>
          </a:p>
          <a:p>
            <a:pPr algn="just"/>
            <a:r>
              <a:rPr lang="ar-IQ" sz="2400" b="1" dirty="0" smtClean="0"/>
              <a:t>2- عدم الكفاءة في التنفيذ ويسمى انحراف التنفيذ.</a:t>
            </a:r>
          </a:p>
          <a:p>
            <a:pPr algn="just"/>
            <a:endParaRPr lang="ar-IQ" sz="2400" b="1" dirty="0" smtClean="0"/>
          </a:p>
          <a:p>
            <a:pPr algn="just"/>
            <a:r>
              <a:rPr lang="ar-IQ" sz="2400" b="1" dirty="0" smtClean="0"/>
              <a:t>ويلا عند اجراء المقارنات او معرفة مقدار التطور في قيمة الانتاج يتم ذلك خلال فترة اجراء </a:t>
            </a:r>
            <a:r>
              <a:rPr lang="ar-IQ" sz="2400" b="1" dirty="0" err="1" smtClean="0"/>
              <a:t>التقييم .</a:t>
            </a:r>
            <a:r>
              <a:rPr lang="ar-IQ" sz="2400" b="1" dirty="0" smtClean="0"/>
              <a:t> وعند تحليل الانحرافات الناتجة عن تنفيذ الخطة </a:t>
            </a:r>
            <a:r>
              <a:rPr lang="ar-IQ" sz="2400" b="1" dirty="0" err="1" smtClean="0"/>
              <a:t>الانتاجية </a:t>
            </a:r>
            <a:r>
              <a:rPr lang="ar-IQ" sz="2400" b="1" dirty="0" smtClean="0"/>
              <a:t>، يتم من خلال مقارنة الناتج المتحقق مع المواد المستخدمة و التكاليف وتكون على شكل نسبة </a:t>
            </a:r>
            <a:r>
              <a:rPr lang="ar-IQ" sz="2400" b="1" dirty="0" err="1" smtClean="0"/>
              <a:t>مؤوية .</a:t>
            </a:r>
            <a:r>
              <a:rPr lang="ar-IQ" sz="2400" b="1" dirty="0" smtClean="0"/>
              <a:t>  </a:t>
            </a:r>
          </a:p>
          <a:p>
            <a:pPr algn="just"/>
            <a:endParaRPr lang="ar-IQ" sz="2400" b="1" dirty="0"/>
          </a:p>
        </p:txBody>
      </p:sp>
      <p:sp>
        <p:nvSpPr>
          <p:cNvPr id="6" name="مربع نص 5"/>
          <p:cNvSpPr txBox="1"/>
          <p:nvPr/>
        </p:nvSpPr>
        <p:spPr>
          <a:xfrm>
            <a:off x="8460432" y="6408140"/>
            <a:ext cx="648072" cy="400110"/>
          </a:xfrm>
          <a:prstGeom prst="rect">
            <a:avLst/>
          </a:prstGeom>
          <a:noFill/>
        </p:spPr>
        <p:txBody>
          <a:bodyPr wrap="square" rtlCol="1">
            <a:spAutoFit/>
          </a:bodyPr>
          <a:lstStyle/>
          <a:p>
            <a:r>
              <a:rPr lang="ar-IQ" sz="2000" b="1" dirty="0" smtClean="0"/>
              <a:t>24</a:t>
            </a:r>
            <a:endParaRPr lang="ar-IQ" sz="28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971600" y="2060848"/>
            <a:ext cx="7560840" cy="369332"/>
          </a:xfrm>
          <a:prstGeom prst="rect">
            <a:avLst/>
          </a:prstGeom>
          <a:noFill/>
        </p:spPr>
        <p:txBody>
          <a:bodyPr wrap="square" rtlCol="1">
            <a:spAutoFit/>
          </a:bodyPr>
          <a:lstStyle/>
          <a:p>
            <a:r>
              <a:rPr lang="ar-IQ" b="1" dirty="0" smtClean="0">
                <a:solidFill>
                  <a:srgbClr val="FFFF00"/>
                </a:solidFill>
                <a:effectLst>
                  <a:outerShdw blurRad="38100" dist="38100" dir="2700000" algn="tl">
                    <a:srgbClr val="000000">
                      <a:alpha val="43137"/>
                    </a:srgbClr>
                  </a:outerShdw>
                </a:effectLst>
              </a:rPr>
              <a:t>نسبة تحقيق الخطة </a:t>
            </a:r>
            <a:r>
              <a:rPr lang="ar-IQ" b="1" dirty="0" err="1" smtClean="0">
                <a:solidFill>
                  <a:srgbClr val="FFFF00"/>
                </a:solidFill>
                <a:effectLst>
                  <a:outerShdw blurRad="38100" dist="38100" dir="2700000" algn="tl">
                    <a:srgbClr val="000000">
                      <a:alpha val="43137"/>
                    </a:srgbClr>
                  </a:outerShdw>
                </a:effectLst>
              </a:rPr>
              <a:t>الانتاجية </a:t>
            </a:r>
            <a:r>
              <a:rPr lang="ar-IQ" b="1" dirty="0" smtClean="0">
                <a:solidFill>
                  <a:srgbClr val="FFFF00"/>
                </a:solidFill>
                <a:effectLst>
                  <a:outerShdw blurRad="38100" dist="38100" dir="2700000" algn="tl">
                    <a:srgbClr val="000000">
                      <a:alpha val="43137"/>
                    </a:srgbClr>
                  </a:outerShdw>
                </a:effectLst>
              </a:rPr>
              <a:t>=                                                                          × 100 </a:t>
            </a:r>
            <a:endParaRPr lang="ar-IQ" b="1" dirty="0">
              <a:solidFill>
                <a:srgbClr val="FFFF00"/>
              </a:solidFill>
              <a:effectLst>
                <a:outerShdw blurRad="38100" dist="38100" dir="2700000" algn="tl">
                  <a:srgbClr val="000000">
                    <a:alpha val="43137"/>
                  </a:srgbClr>
                </a:outerShdw>
              </a:effectLst>
            </a:endParaRPr>
          </a:p>
        </p:txBody>
      </p:sp>
      <p:sp>
        <p:nvSpPr>
          <p:cNvPr id="5" name="مربع نص 4"/>
          <p:cNvSpPr txBox="1"/>
          <p:nvPr/>
        </p:nvSpPr>
        <p:spPr>
          <a:xfrm>
            <a:off x="1475656" y="1556792"/>
            <a:ext cx="5040560" cy="646331"/>
          </a:xfrm>
          <a:prstGeom prst="rect">
            <a:avLst/>
          </a:prstGeom>
          <a:noFill/>
        </p:spPr>
        <p:txBody>
          <a:bodyPr wrap="square" rtlCol="1">
            <a:spAutoFit/>
          </a:bodyPr>
          <a:lstStyle/>
          <a:p>
            <a:pPr algn="ctr"/>
            <a:r>
              <a:rPr lang="ar-IQ" b="1" dirty="0" smtClean="0">
                <a:solidFill>
                  <a:srgbClr val="FFFF00"/>
                </a:solidFill>
                <a:effectLst>
                  <a:outerShdw blurRad="38100" dist="38100" dir="2700000" algn="tl">
                    <a:srgbClr val="000000">
                      <a:alpha val="43137"/>
                    </a:srgbClr>
                  </a:outerShdw>
                </a:effectLst>
              </a:rPr>
              <a:t>قيمة الانتاج المتحقق </a:t>
            </a:r>
          </a:p>
          <a:p>
            <a:pPr algn="ctr"/>
            <a:r>
              <a:rPr lang="ar-IQ" b="1" dirty="0" smtClean="0">
                <a:solidFill>
                  <a:srgbClr val="FFFF00"/>
                </a:solidFill>
                <a:effectLst>
                  <a:outerShdw blurRad="38100" dist="38100" dir="2700000" algn="tl">
                    <a:srgbClr val="000000">
                      <a:alpha val="43137"/>
                    </a:srgbClr>
                  </a:outerShdw>
                </a:effectLst>
              </a:rPr>
              <a:t>(</a:t>
            </a:r>
            <a:r>
              <a:rPr lang="ar-IQ" b="1" dirty="0" err="1" smtClean="0">
                <a:solidFill>
                  <a:srgbClr val="FFFF00"/>
                </a:solidFill>
                <a:effectLst>
                  <a:outerShdw blurRad="38100" dist="38100" dir="2700000" algn="tl">
                    <a:srgbClr val="000000">
                      <a:alpha val="43137"/>
                    </a:srgbClr>
                  </a:outerShdw>
                </a:effectLst>
              </a:rPr>
              <a:t>بالاسعار</a:t>
            </a:r>
            <a:r>
              <a:rPr lang="ar-IQ" b="1" dirty="0" smtClean="0">
                <a:solidFill>
                  <a:srgbClr val="FFFF00"/>
                </a:solidFill>
                <a:effectLst>
                  <a:outerShdw blurRad="38100" dist="38100" dir="2700000" algn="tl">
                    <a:srgbClr val="000000">
                      <a:alpha val="43137"/>
                    </a:srgbClr>
                  </a:outerShdw>
                </a:effectLst>
              </a:rPr>
              <a:t> الجارية او لمدة </a:t>
            </a:r>
            <a:r>
              <a:rPr lang="ar-IQ" b="1" dirty="0" err="1" smtClean="0">
                <a:solidFill>
                  <a:srgbClr val="FFFF00"/>
                </a:solidFill>
                <a:effectLst>
                  <a:outerShdw blurRad="38100" dist="38100" dir="2700000" algn="tl">
                    <a:srgbClr val="000000">
                      <a:alpha val="43137"/>
                    </a:srgbClr>
                  </a:outerShdw>
                </a:effectLst>
              </a:rPr>
              <a:t>سنة )</a:t>
            </a:r>
            <a:endParaRPr lang="ar-IQ" b="1" dirty="0">
              <a:solidFill>
                <a:srgbClr val="FFFF00"/>
              </a:solidFill>
              <a:effectLst>
                <a:outerShdw blurRad="38100" dist="38100" dir="2700000" algn="tl">
                  <a:srgbClr val="000000">
                    <a:alpha val="43137"/>
                  </a:srgbClr>
                </a:outerShdw>
              </a:effectLst>
            </a:endParaRPr>
          </a:p>
        </p:txBody>
      </p:sp>
      <p:sp>
        <p:nvSpPr>
          <p:cNvPr id="6" name="مربع نص 5"/>
          <p:cNvSpPr txBox="1"/>
          <p:nvPr/>
        </p:nvSpPr>
        <p:spPr>
          <a:xfrm>
            <a:off x="1403648" y="2348880"/>
            <a:ext cx="5040560" cy="646331"/>
          </a:xfrm>
          <a:prstGeom prst="rect">
            <a:avLst/>
          </a:prstGeom>
          <a:noFill/>
        </p:spPr>
        <p:txBody>
          <a:bodyPr wrap="square" rtlCol="1">
            <a:spAutoFit/>
          </a:bodyPr>
          <a:lstStyle/>
          <a:p>
            <a:pPr algn="ctr"/>
            <a:r>
              <a:rPr lang="ar-IQ" b="1" dirty="0" smtClean="0">
                <a:solidFill>
                  <a:srgbClr val="FFFF00"/>
                </a:solidFill>
                <a:effectLst>
                  <a:outerShdw blurRad="38100" dist="38100" dir="2700000" algn="tl">
                    <a:srgbClr val="000000">
                      <a:alpha val="43137"/>
                    </a:srgbClr>
                  </a:outerShdw>
                </a:effectLst>
              </a:rPr>
              <a:t>قيمة الانتاج </a:t>
            </a:r>
            <a:r>
              <a:rPr lang="ar-IQ" b="1" dirty="0" err="1" smtClean="0">
                <a:solidFill>
                  <a:srgbClr val="FFFF00"/>
                </a:solidFill>
                <a:effectLst>
                  <a:outerShdw blurRad="38100" dist="38100" dir="2700000" algn="tl">
                    <a:srgbClr val="000000">
                      <a:alpha val="43137"/>
                    </a:srgbClr>
                  </a:outerShdw>
                </a:effectLst>
              </a:rPr>
              <a:t>االمخطط</a:t>
            </a:r>
            <a:r>
              <a:rPr lang="ar-IQ" b="1" dirty="0" smtClean="0">
                <a:solidFill>
                  <a:srgbClr val="FFFF00"/>
                </a:solidFill>
                <a:effectLst>
                  <a:outerShdw blurRad="38100" dist="38100" dir="2700000" algn="tl">
                    <a:srgbClr val="000000">
                      <a:alpha val="43137"/>
                    </a:srgbClr>
                  </a:outerShdw>
                </a:effectLst>
              </a:rPr>
              <a:t> </a:t>
            </a:r>
          </a:p>
          <a:p>
            <a:pPr algn="ctr"/>
            <a:r>
              <a:rPr lang="ar-IQ" b="1" dirty="0" smtClean="0">
                <a:solidFill>
                  <a:srgbClr val="FFFF00"/>
                </a:solidFill>
                <a:effectLst>
                  <a:outerShdw blurRad="38100" dist="38100" dir="2700000" algn="tl">
                    <a:srgbClr val="000000">
                      <a:alpha val="43137"/>
                    </a:srgbClr>
                  </a:outerShdw>
                </a:effectLst>
              </a:rPr>
              <a:t>(</a:t>
            </a:r>
            <a:r>
              <a:rPr lang="ar-IQ" b="1" dirty="0" err="1" smtClean="0">
                <a:solidFill>
                  <a:srgbClr val="FFFF00"/>
                </a:solidFill>
                <a:effectLst>
                  <a:outerShdw blurRad="38100" dist="38100" dir="2700000" algn="tl">
                    <a:srgbClr val="000000">
                      <a:alpha val="43137"/>
                    </a:srgbClr>
                  </a:outerShdw>
                </a:effectLst>
              </a:rPr>
              <a:t>بالاسعار</a:t>
            </a:r>
            <a:r>
              <a:rPr lang="ar-IQ" b="1" dirty="0" smtClean="0">
                <a:solidFill>
                  <a:srgbClr val="FFFF00"/>
                </a:solidFill>
                <a:effectLst>
                  <a:outerShdw blurRad="38100" dist="38100" dir="2700000" algn="tl">
                    <a:srgbClr val="000000">
                      <a:alpha val="43137"/>
                    </a:srgbClr>
                  </a:outerShdw>
                </a:effectLst>
              </a:rPr>
              <a:t> الجارية او لمدة </a:t>
            </a:r>
            <a:r>
              <a:rPr lang="ar-IQ" b="1" dirty="0" err="1" smtClean="0">
                <a:solidFill>
                  <a:srgbClr val="FFFF00"/>
                </a:solidFill>
                <a:effectLst>
                  <a:outerShdw blurRad="38100" dist="38100" dir="2700000" algn="tl">
                    <a:srgbClr val="000000">
                      <a:alpha val="43137"/>
                    </a:srgbClr>
                  </a:outerShdw>
                </a:effectLst>
              </a:rPr>
              <a:t>سنة )</a:t>
            </a:r>
            <a:endParaRPr lang="ar-IQ" b="1" dirty="0">
              <a:solidFill>
                <a:srgbClr val="FFFF00"/>
              </a:solidFill>
              <a:effectLst>
                <a:outerShdw blurRad="38100" dist="38100" dir="2700000" algn="tl">
                  <a:srgbClr val="000000">
                    <a:alpha val="43137"/>
                  </a:srgbClr>
                </a:outerShdw>
              </a:effectLst>
            </a:endParaRPr>
          </a:p>
        </p:txBody>
      </p:sp>
      <p:cxnSp>
        <p:nvCxnSpPr>
          <p:cNvPr id="8" name="رابط مستقيم 7"/>
          <p:cNvCxnSpPr/>
          <p:nvPr/>
        </p:nvCxnSpPr>
        <p:spPr>
          <a:xfrm flipH="1">
            <a:off x="2225232" y="2263856"/>
            <a:ext cx="3816424" cy="0"/>
          </a:xfrm>
          <a:prstGeom prst="line">
            <a:avLst/>
          </a:prstGeom>
        </p:spPr>
        <p:style>
          <a:lnRef idx="3">
            <a:schemeClr val="accent6"/>
          </a:lnRef>
          <a:fillRef idx="0">
            <a:schemeClr val="accent6"/>
          </a:fillRef>
          <a:effectRef idx="2">
            <a:schemeClr val="accent6"/>
          </a:effectRef>
          <a:fontRef idx="minor">
            <a:schemeClr val="tx1"/>
          </a:fontRef>
        </p:style>
      </p:cxnSp>
      <p:sp>
        <p:nvSpPr>
          <p:cNvPr id="10" name="مربع نص 9"/>
          <p:cNvSpPr txBox="1"/>
          <p:nvPr/>
        </p:nvSpPr>
        <p:spPr>
          <a:xfrm>
            <a:off x="539552" y="3862789"/>
            <a:ext cx="8064896" cy="369332"/>
          </a:xfrm>
          <a:prstGeom prst="rect">
            <a:avLst/>
          </a:prstGeom>
          <a:noFill/>
        </p:spPr>
        <p:txBody>
          <a:bodyPr wrap="square" rtlCol="1">
            <a:spAutoFit/>
          </a:bodyPr>
          <a:lstStyle/>
          <a:p>
            <a:r>
              <a:rPr lang="ar-IQ" b="1" dirty="0" smtClean="0">
                <a:solidFill>
                  <a:srgbClr val="FFFF00"/>
                </a:solidFill>
                <a:effectLst>
                  <a:outerShdw blurRad="38100" dist="38100" dir="2700000" algn="tl">
                    <a:srgbClr val="000000">
                      <a:alpha val="43137"/>
                    </a:srgbClr>
                  </a:outerShdw>
                </a:effectLst>
              </a:rPr>
              <a:t>نسبة تطور قيمة </a:t>
            </a:r>
            <a:r>
              <a:rPr lang="ar-IQ" b="1" dirty="0" err="1" smtClean="0">
                <a:solidFill>
                  <a:srgbClr val="FFFF00"/>
                </a:solidFill>
                <a:effectLst>
                  <a:outerShdw blurRad="38100" dist="38100" dir="2700000" algn="tl">
                    <a:srgbClr val="000000">
                      <a:alpha val="43137"/>
                    </a:srgbClr>
                  </a:outerShdw>
                </a:effectLst>
              </a:rPr>
              <a:t>الانتاج </a:t>
            </a:r>
            <a:r>
              <a:rPr lang="ar-IQ" b="1" dirty="0" smtClean="0">
                <a:solidFill>
                  <a:srgbClr val="FFFF00"/>
                </a:solidFill>
                <a:effectLst>
                  <a:outerShdw blurRad="38100" dist="38100" dir="2700000" algn="tl">
                    <a:srgbClr val="000000">
                      <a:alpha val="43137"/>
                    </a:srgbClr>
                  </a:outerShdw>
                </a:effectLst>
              </a:rPr>
              <a:t>=                                                                                         × 100 </a:t>
            </a:r>
            <a:endParaRPr lang="ar-IQ" b="1" dirty="0">
              <a:solidFill>
                <a:srgbClr val="FFFF00"/>
              </a:solidFill>
              <a:effectLst>
                <a:outerShdw blurRad="38100" dist="38100" dir="2700000" algn="tl">
                  <a:srgbClr val="000000">
                    <a:alpha val="43137"/>
                  </a:srgbClr>
                </a:outerShdw>
              </a:effectLst>
            </a:endParaRPr>
          </a:p>
        </p:txBody>
      </p:sp>
      <p:sp>
        <p:nvSpPr>
          <p:cNvPr id="11" name="مربع نص 10"/>
          <p:cNvSpPr txBox="1"/>
          <p:nvPr/>
        </p:nvSpPr>
        <p:spPr>
          <a:xfrm>
            <a:off x="1547664" y="3692992"/>
            <a:ext cx="5040560" cy="369332"/>
          </a:xfrm>
          <a:prstGeom prst="rect">
            <a:avLst/>
          </a:prstGeom>
          <a:noFill/>
        </p:spPr>
        <p:txBody>
          <a:bodyPr wrap="square" rtlCol="1">
            <a:spAutoFit/>
          </a:bodyPr>
          <a:lstStyle/>
          <a:p>
            <a:pPr algn="ctr"/>
            <a:r>
              <a:rPr lang="ar-IQ" b="1" dirty="0" smtClean="0">
                <a:solidFill>
                  <a:srgbClr val="FFFF00"/>
                </a:solidFill>
                <a:effectLst>
                  <a:outerShdw blurRad="38100" dist="38100" dir="2700000" algn="tl">
                    <a:srgbClr val="000000">
                      <a:alpha val="43137"/>
                    </a:srgbClr>
                  </a:outerShdw>
                </a:effectLst>
              </a:rPr>
              <a:t>قيمة الانتاج المتحقق للسنة </a:t>
            </a:r>
            <a:r>
              <a:rPr lang="ar-IQ" b="1" dirty="0" err="1" smtClean="0">
                <a:solidFill>
                  <a:srgbClr val="FFFF00"/>
                </a:solidFill>
                <a:effectLst>
                  <a:outerShdw blurRad="38100" dist="38100" dir="2700000" algn="tl">
                    <a:srgbClr val="000000">
                      <a:alpha val="43137"/>
                    </a:srgbClr>
                  </a:outerShdw>
                </a:effectLst>
              </a:rPr>
              <a:t>السابقة </a:t>
            </a:r>
            <a:r>
              <a:rPr lang="ar-IQ" b="1" dirty="0" smtClean="0">
                <a:solidFill>
                  <a:srgbClr val="FFFF00"/>
                </a:solidFill>
                <a:effectLst>
                  <a:outerShdw blurRad="38100" dist="38100" dir="2700000" algn="tl">
                    <a:srgbClr val="000000">
                      <a:alpha val="43137"/>
                    </a:srgbClr>
                  </a:outerShdw>
                </a:effectLst>
              </a:rPr>
              <a:t>- قيمة المتحقق للسنة الحالية </a:t>
            </a:r>
            <a:endParaRPr lang="ar-IQ" b="1" dirty="0">
              <a:solidFill>
                <a:srgbClr val="FFFF00"/>
              </a:solidFill>
              <a:effectLst>
                <a:outerShdw blurRad="38100" dist="38100" dir="2700000" algn="tl">
                  <a:srgbClr val="000000">
                    <a:alpha val="43137"/>
                  </a:srgbClr>
                </a:outerShdw>
              </a:effectLst>
            </a:endParaRPr>
          </a:p>
        </p:txBody>
      </p:sp>
      <p:sp>
        <p:nvSpPr>
          <p:cNvPr id="12" name="مربع نص 11"/>
          <p:cNvSpPr txBox="1"/>
          <p:nvPr/>
        </p:nvSpPr>
        <p:spPr>
          <a:xfrm>
            <a:off x="1475656" y="4150821"/>
            <a:ext cx="5040560" cy="369332"/>
          </a:xfrm>
          <a:prstGeom prst="rect">
            <a:avLst/>
          </a:prstGeom>
          <a:noFill/>
        </p:spPr>
        <p:txBody>
          <a:bodyPr wrap="square" rtlCol="1">
            <a:spAutoFit/>
          </a:bodyPr>
          <a:lstStyle/>
          <a:p>
            <a:pPr algn="ctr"/>
            <a:r>
              <a:rPr lang="ar-IQ" b="1" dirty="0" smtClean="0">
                <a:solidFill>
                  <a:srgbClr val="FFFF00"/>
                </a:solidFill>
                <a:effectLst>
                  <a:outerShdw blurRad="38100" dist="38100" dir="2700000" algn="tl">
                    <a:srgbClr val="000000">
                      <a:alpha val="43137"/>
                    </a:srgbClr>
                  </a:outerShdw>
                </a:effectLst>
              </a:rPr>
              <a:t>قيمة الانتاج المتحقق للسنة السابقة </a:t>
            </a:r>
            <a:endParaRPr lang="ar-IQ" b="1" dirty="0">
              <a:solidFill>
                <a:srgbClr val="FFFF00"/>
              </a:solidFill>
              <a:effectLst>
                <a:outerShdw blurRad="38100" dist="38100" dir="2700000" algn="tl">
                  <a:srgbClr val="000000">
                    <a:alpha val="43137"/>
                  </a:srgbClr>
                </a:outerShdw>
              </a:effectLst>
            </a:endParaRPr>
          </a:p>
        </p:txBody>
      </p:sp>
      <p:cxnSp>
        <p:nvCxnSpPr>
          <p:cNvPr id="13" name="رابط مستقيم 12"/>
          <p:cNvCxnSpPr/>
          <p:nvPr/>
        </p:nvCxnSpPr>
        <p:spPr>
          <a:xfrm flipH="1">
            <a:off x="1619672" y="4077072"/>
            <a:ext cx="4824536" cy="0"/>
          </a:xfrm>
          <a:prstGeom prst="line">
            <a:avLst/>
          </a:prstGeom>
        </p:spPr>
        <p:style>
          <a:lnRef idx="3">
            <a:schemeClr val="accent6"/>
          </a:lnRef>
          <a:fillRef idx="0">
            <a:schemeClr val="accent6"/>
          </a:fillRef>
          <a:effectRef idx="2">
            <a:schemeClr val="accent6"/>
          </a:effectRef>
          <a:fontRef idx="minor">
            <a:schemeClr val="tx1"/>
          </a:fontRef>
        </p:style>
      </p:cxnSp>
      <p:pic>
        <p:nvPicPr>
          <p:cNvPr id="16" name="صورة 15" descr="تنزيل (5).jpg"/>
          <p:cNvPicPr>
            <a:picLocks noChangeAspect="1"/>
          </p:cNvPicPr>
          <p:nvPr/>
        </p:nvPicPr>
        <p:blipFill>
          <a:blip r:embed="rId2" cstate="print"/>
          <a:stretch>
            <a:fillRect/>
          </a:stretch>
        </p:blipFill>
        <p:spPr>
          <a:xfrm>
            <a:off x="611560" y="4653136"/>
            <a:ext cx="3168352" cy="1986833"/>
          </a:xfrm>
          <a:prstGeom prst="rect">
            <a:avLst/>
          </a:prstGeom>
        </p:spPr>
      </p:pic>
      <p:pic>
        <p:nvPicPr>
          <p:cNvPr id="17" name="صورة 16" descr="images (11).jpg"/>
          <p:cNvPicPr>
            <a:picLocks noChangeAspect="1"/>
          </p:cNvPicPr>
          <p:nvPr/>
        </p:nvPicPr>
        <p:blipFill>
          <a:blip r:embed="rId3" cstate="print"/>
          <a:stretch>
            <a:fillRect/>
          </a:stretch>
        </p:blipFill>
        <p:spPr>
          <a:xfrm>
            <a:off x="3995936" y="4653136"/>
            <a:ext cx="4608512" cy="2016224"/>
          </a:xfrm>
          <a:prstGeom prst="rect">
            <a:avLst/>
          </a:prstGeom>
        </p:spPr>
      </p:pic>
      <p:sp>
        <p:nvSpPr>
          <p:cNvPr id="18" name="مربع نص 17"/>
          <p:cNvSpPr txBox="1"/>
          <p:nvPr/>
        </p:nvSpPr>
        <p:spPr>
          <a:xfrm>
            <a:off x="8460432" y="6408140"/>
            <a:ext cx="648072" cy="400110"/>
          </a:xfrm>
          <a:prstGeom prst="rect">
            <a:avLst/>
          </a:prstGeom>
          <a:noFill/>
        </p:spPr>
        <p:txBody>
          <a:bodyPr wrap="square" rtlCol="1">
            <a:spAutoFit/>
          </a:bodyPr>
          <a:lstStyle/>
          <a:p>
            <a:r>
              <a:rPr lang="ar-IQ" sz="2000" b="1" dirty="0" smtClean="0"/>
              <a:t>25</a:t>
            </a:r>
            <a:endParaRPr lang="ar-IQ" sz="28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مستطيل 31"/>
          <p:cNvSpPr/>
          <p:nvPr/>
        </p:nvSpPr>
        <p:spPr>
          <a:xfrm>
            <a:off x="323528" y="3861048"/>
            <a:ext cx="8208912" cy="2808312"/>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IQ"/>
          </a:p>
        </p:txBody>
      </p:sp>
      <p:sp>
        <p:nvSpPr>
          <p:cNvPr id="4" name="مربع نص 3"/>
          <p:cNvSpPr txBox="1"/>
          <p:nvPr/>
        </p:nvSpPr>
        <p:spPr>
          <a:xfrm>
            <a:off x="467544" y="476672"/>
            <a:ext cx="8280920" cy="461665"/>
          </a:xfrm>
          <a:prstGeom prst="rect">
            <a:avLst/>
          </a:prstGeom>
          <a:noFill/>
        </p:spPr>
        <p:txBody>
          <a:bodyPr wrap="square" rtlCol="1">
            <a:spAutoFit/>
          </a:bodyPr>
          <a:lstStyle/>
          <a:p>
            <a:r>
              <a:rPr lang="ar-IQ" sz="2400" dirty="0" smtClean="0">
                <a:solidFill>
                  <a:srgbClr val="FFFF00"/>
                </a:solidFill>
                <a:effectLst>
                  <a:outerShdw blurRad="38100" dist="38100" dir="2700000" algn="tl">
                    <a:srgbClr val="000000">
                      <a:alpha val="43137"/>
                    </a:srgbClr>
                  </a:outerShdw>
                </a:effectLst>
                <a:cs typeface="PT Bold Heading" pitchFamily="2" charset="-78"/>
              </a:rPr>
              <a:t>2- مؤشر الطاقة </a:t>
            </a:r>
            <a:r>
              <a:rPr lang="ar-IQ" sz="2400" dirty="0" err="1" smtClean="0">
                <a:solidFill>
                  <a:srgbClr val="FFFF00"/>
                </a:solidFill>
                <a:effectLst>
                  <a:outerShdw blurRad="38100" dist="38100" dir="2700000" algn="tl">
                    <a:srgbClr val="000000">
                      <a:alpha val="43137"/>
                    </a:srgbClr>
                  </a:outerShdw>
                </a:effectLst>
                <a:cs typeface="PT Bold Heading" pitchFamily="2" charset="-78"/>
              </a:rPr>
              <a:t>الانتاجية .</a:t>
            </a:r>
            <a:endParaRPr lang="ar-IQ" sz="2400" dirty="0">
              <a:solidFill>
                <a:srgbClr val="FFFF00"/>
              </a:solidFill>
              <a:effectLst>
                <a:outerShdw blurRad="38100" dist="38100" dir="2700000" algn="tl">
                  <a:srgbClr val="000000">
                    <a:alpha val="43137"/>
                  </a:srgbClr>
                </a:outerShdw>
              </a:effectLst>
              <a:cs typeface="PT Bold Heading" pitchFamily="2" charset="-78"/>
            </a:endParaRPr>
          </a:p>
        </p:txBody>
      </p:sp>
      <p:sp>
        <p:nvSpPr>
          <p:cNvPr id="5" name="مربع نص 4"/>
          <p:cNvSpPr txBox="1"/>
          <p:nvPr/>
        </p:nvSpPr>
        <p:spPr>
          <a:xfrm>
            <a:off x="539552" y="1556792"/>
            <a:ext cx="8280920" cy="2308324"/>
          </a:xfrm>
          <a:prstGeom prst="rect">
            <a:avLst/>
          </a:prstGeom>
          <a:noFill/>
        </p:spPr>
        <p:txBody>
          <a:bodyPr wrap="square" rtlCol="1">
            <a:spAutoFit/>
          </a:bodyPr>
          <a:lstStyle/>
          <a:p>
            <a:pPr algn="just"/>
            <a:r>
              <a:rPr lang="ar-IQ" sz="2400" b="1" dirty="0" smtClean="0">
                <a:effectLst>
                  <a:outerShdw blurRad="38100" dist="38100" dir="2700000" algn="tl">
                    <a:srgbClr val="000000">
                      <a:alpha val="43137"/>
                    </a:srgbClr>
                  </a:outerShdw>
                </a:effectLst>
              </a:rPr>
              <a:t>من الصعب تحديد مفهوم للطاقة </a:t>
            </a:r>
            <a:r>
              <a:rPr lang="ar-IQ" sz="2400" b="1" dirty="0" err="1" smtClean="0">
                <a:effectLst>
                  <a:outerShdw blurRad="38100" dist="38100" dir="2700000" algn="tl">
                    <a:srgbClr val="000000">
                      <a:alpha val="43137"/>
                    </a:srgbClr>
                  </a:outerShdw>
                </a:effectLst>
              </a:rPr>
              <a:t>الانتاجية </a:t>
            </a:r>
            <a:r>
              <a:rPr lang="ar-IQ" sz="2400" b="1" dirty="0" smtClean="0">
                <a:effectLst>
                  <a:outerShdw blurRad="38100" dist="38100" dir="2700000" algn="tl">
                    <a:srgbClr val="000000">
                      <a:alpha val="43137"/>
                    </a:srgbClr>
                  </a:outerShdw>
                </a:effectLst>
              </a:rPr>
              <a:t>، حيث توجد انواع مختلفة </a:t>
            </a:r>
            <a:r>
              <a:rPr lang="ar-IQ" sz="2400" b="1" dirty="0" err="1" smtClean="0">
                <a:effectLst>
                  <a:outerShdw blurRad="38100" dist="38100" dir="2700000" algn="tl">
                    <a:srgbClr val="000000">
                      <a:alpha val="43137"/>
                    </a:srgbClr>
                  </a:outerShdw>
                </a:effectLst>
              </a:rPr>
              <a:t>للطاقة </a:t>
            </a:r>
            <a:r>
              <a:rPr lang="ar-IQ" sz="2400" b="1" dirty="0" smtClean="0">
                <a:effectLst>
                  <a:outerShdw blurRad="38100" dist="38100" dir="2700000" algn="tl">
                    <a:srgbClr val="000000">
                      <a:alpha val="43137"/>
                    </a:srgbClr>
                  </a:outerShdw>
                </a:effectLst>
              </a:rPr>
              <a:t>، وبتغير مفهوم الطاقة تبعا للظروف المحيطة </a:t>
            </a:r>
            <a:r>
              <a:rPr lang="ar-IQ" sz="2400" b="1" dirty="0" err="1" smtClean="0">
                <a:effectLst>
                  <a:outerShdw blurRad="38100" dist="38100" dir="2700000" algn="tl">
                    <a:srgbClr val="000000">
                      <a:alpha val="43137"/>
                    </a:srgbClr>
                  </a:outerShdw>
                </a:effectLst>
              </a:rPr>
              <a:t>بها</a:t>
            </a:r>
            <a:r>
              <a:rPr lang="ar-IQ" sz="2400" b="1" dirty="0" smtClean="0">
                <a:effectLst>
                  <a:outerShdw blurRad="38100" dist="38100" dir="2700000" algn="tl">
                    <a:srgbClr val="000000">
                      <a:alpha val="43137"/>
                    </a:srgbClr>
                  </a:outerShdw>
                </a:effectLst>
              </a:rPr>
              <a:t> </a:t>
            </a:r>
            <a:r>
              <a:rPr lang="ar-IQ" sz="2400" b="1" dirty="0" err="1" smtClean="0">
                <a:effectLst>
                  <a:outerShdw blurRad="38100" dist="38100" dir="2700000" algn="tl">
                    <a:srgbClr val="000000">
                      <a:alpha val="43137"/>
                    </a:srgbClr>
                  </a:outerShdw>
                </a:effectLst>
              </a:rPr>
              <a:t>.</a:t>
            </a:r>
            <a:r>
              <a:rPr lang="ar-IQ" sz="2400" b="1" dirty="0" smtClean="0">
                <a:effectLst>
                  <a:outerShdw blurRad="38100" dist="38100" dir="2700000" algn="tl">
                    <a:srgbClr val="000000">
                      <a:alpha val="43137"/>
                    </a:srgbClr>
                  </a:outerShdw>
                </a:effectLst>
              </a:rPr>
              <a:t> ان الاستغلال الامثل للطاقة سيؤدي الى انخفاض حصة الوحدة الواحدة من التكاليف التي تتحملها بسبب توزيع الكلفة على عدد كبير من الوحدات المنتجة مما يساعد في اعطاء مرونة اكبر في تخفيض الاسعار لتعزيز المركز التنافسي للمنشأة وزيادة المبيعات وبالتالي تحقيق معدلات اكبر في ارباحها كما في المخطط </a:t>
            </a:r>
            <a:r>
              <a:rPr lang="ar-IQ" sz="2400" b="1" dirty="0" err="1" smtClean="0">
                <a:effectLst>
                  <a:outerShdw blurRad="38100" dist="38100" dir="2700000" algn="tl">
                    <a:srgbClr val="000000">
                      <a:alpha val="43137"/>
                    </a:srgbClr>
                  </a:outerShdw>
                </a:effectLst>
              </a:rPr>
              <a:t>ادناه .</a:t>
            </a:r>
            <a:endParaRPr lang="ar-IQ" sz="2400" b="1" dirty="0">
              <a:effectLst>
                <a:outerShdw blurRad="38100" dist="38100" dir="2700000" algn="tl">
                  <a:srgbClr val="000000">
                    <a:alpha val="43137"/>
                  </a:srgbClr>
                </a:outerShdw>
              </a:effectLst>
            </a:endParaRPr>
          </a:p>
        </p:txBody>
      </p:sp>
      <p:cxnSp>
        <p:nvCxnSpPr>
          <p:cNvPr id="7" name="رابط مستقيم 6"/>
          <p:cNvCxnSpPr/>
          <p:nvPr/>
        </p:nvCxnSpPr>
        <p:spPr>
          <a:xfrm>
            <a:off x="1115616" y="4149080"/>
            <a:ext cx="0" cy="2304256"/>
          </a:xfrm>
          <a:prstGeom prst="line">
            <a:avLst/>
          </a:prstGeom>
        </p:spPr>
        <p:style>
          <a:lnRef idx="3">
            <a:schemeClr val="dk1"/>
          </a:lnRef>
          <a:fillRef idx="0">
            <a:schemeClr val="dk1"/>
          </a:fillRef>
          <a:effectRef idx="2">
            <a:schemeClr val="dk1"/>
          </a:effectRef>
          <a:fontRef idx="minor">
            <a:schemeClr val="tx1"/>
          </a:fontRef>
        </p:style>
      </p:cxnSp>
      <p:cxnSp>
        <p:nvCxnSpPr>
          <p:cNvPr id="8" name="رابط مستقيم 7"/>
          <p:cNvCxnSpPr/>
          <p:nvPr/>
        </p:nvCxnSpPr>
        <p:spPr>
          <a:xfrm flipH="1">
            <a:off x="899592" y="6309320"/>
            <a:ext cx="2592288" cy="8384"/>
          </a:xfrm>
          <a:prstGeom prst="line">
            <a:avLst/>
          </a:prstGeom>
        </p:spPr>
        <p:style>
          <a:lnRef idx="3">
            <a:schemeClr val="dk1"/>
          </a:lnRef>
          <a:fillRef idx="0">
            <a:schemeClr val="dk1"/>
          </a:fillRef>
          <a:effectRef idx="2">
            <a:schemeClr val="dk1"/>
          </a:effectRef>
          <a:fontRef idx="minor">
            <a:schemeClr val="tx1"/>
          </a:fontRef>
        </p:style>
      </p:cxnSp>
      <p:cxnSp>
        <p:nvCxnSpPr>
          <p:cNvPr id="11" name="رابط مستقيم 10"/>
          <p:cNvCxnSpPr/>
          <p:nvPr/>
        </p:nvCxnSpPr>
        <p:spPr>
          <a:xfrm flipH="1">
            <a:off x="971600" y="6021288"/>
            <a:ext cx="144016" cy="0"/>
          </a:xfrm>
          <a:prstGeom prst="line">
            <a:avLst/>
          </a:prstGeom>
        </p:spPr>
        <p:style>
          <a:lnRef idx="3">
            <a:schemeClr val="dk1"/>
          </a:lnRef>
          <a:fillRef idx="0">
            <a:schemeClr val="dk1"/>
          </a:fillRef>
          <a:effectRef idx="2">
            <a:schemeClr val="dk1"/>
          </a:effectRef>
          <a:fontRef idx="minor">
            <a:schemeClr val="tx1"/>
          </a:fontRef>
        </p:style>
      </p:cxnSp>
      <p:cxnSp>
        <p:nvCxnSpPr>
          <p:cNvPr id="12" name="رابط مستقيم 11"/>
          <p:cNvCxnSpPr/>
          <p:nvPr/>
        </p:nvCxnSpPr>
        <p:spPr>
          <a:xfrm flipH="1">
            <a:off x="971600" y="5733256"/>
            <a:ext cx="144016" cy="0"/>
          </a:xfrm>
          <a:prstGeom prst="line">
            <a:avLst/>
          </a:prstGeom>
        </p:spPr>
        <p:style>
          <a:lnRef idx="3">
            <a:schemeClr val="dk1"/>
          </a:lnRef>
          <a:fillRef idx="0">
            <a:schemeClr val="dk1"/>
          </a:fillRef>
          <a:effectRef idx="2">
            <a:schemeClr val="dk1"/>
          </a:effectRef>
          <a:fontRef idx="minor">
            <a:schemeClr val="tx1"/>
          </a:fontRef>
        </p:style>
      </p:cxnSp>
      <p:cxnSp>
        <p:nvCxnSpPr>
          <p:cNvPr id="13" name="رابط مستقيم 12"/>
          <p:cNvCxnSpPr/>
          <p:nvPr/>
        </p:nvCxnSpPr>
        <p:spPr>
          <a:xfrm flipH="1">
            <a:off x="971600" y="5445224"/>
            <a:ext cx="144016" cy="0"/>
          </a:xfrm>
          <a:prstGeom prst="line">
            <a:avLst/>
          </a:prstGeom>
        </p:spPr>
        <p:style>
          <a:lnRef idx="3">
            <a:schemeClr val="dk1"/>
          </a:lnRef>
          <a:fillRef idx="0">
            <a:schemeClr val="dk1"/>
          </a:fillRef>
          <a:effectRef idx="2">
            <a:schemeClr val="dk1"/>
          </a:effectRef>
          <a:fontRef idx="minor">
            <a:schemeClr val="tx1"/>
          </a:fontRef>
        </p:style>
      </p:cxnSp>
      <p:cxnSp>
        <p:nvCxnSpPr>
          <p:cNvPr id="14" name="رابط مستقيم 13"/>
          <p:cNvCxnSpPr/>
          <p:nvPr/>
        </p:nvCxnSpPr>
        <p:spPr>
          <a:xfrm flipH="1">
            <a:off x="971600" y="5157192"/>
            <a:ext cx="144016" cy="0"/>
          </a:xfrm>
          <a:prstGeom prst="line">
            <a:avLst/>
          </a:prstGeom>
        </p:spPr>
        <p:style>
          <a:lnRef idx="3">
            <a:schemeClr val="dk1"/>
          </a:lnRef>
          <a:fillRef idx="0">
            <a:schemeClr val="dk1"/>
          </a:fillRef>
          <a:effectRef idx="2">
            <a:schemeClr val="dk1"/>
          </a:effectRef>
          <a:fontRef idx="minor">
            <a:schemeClr val="tx1"/>
          </a:fontRef>
        </p:style>
      </p:cxnSp>
      <p:cxnSp>
        <p:nvCxnSpPr>
          <p:cNvPr id="15" name="رابط مستقيم 14"/>
          <p:cNvCxnSpPr/>
          <p:nvPr/>
        </p:nvCxnSpPr>
        <p:spPr>
          <a:xfrm flipH="1">
            <a:off x="971600" y="4869160"/>
            <a:ext cx="144016" cy="0"/>
          </a:xfrm>
          <a:prstGeom prst="line">
            <a:avLst/>
          </a:prstGeom>
        </p:spPr>
        <p:style>
          <a:lnRef idx="3">
            <a:schemeClr val="dk1"/>
          </a:lnRef>
          <a:fillRef idx="0">
            <a:schemeClr val="dk1"/>
          </a:fillRef>
          <a:effectRef idx="2">
            <a:schemeClr val="dk1"/>
          </a:effectRef>
          <a:fontRef idx="minor">
            <a:schemeClr val="tx1"/>
          </a:fontRef>
        </p:style>
      </p:cxnSp>
      <p:cxnSp>
        <p:nvCxnSpPr>
          <p:cNvPr id="16" name="رابط مستقيم 15"/>
          <p:cNvCxnSpPr/>
          <p:nvPr/>
        </p:nvCxnSpPr>
        <p:spPr>
          <a:xfrm flipH="1">
            <a:off x="971600" y="4581128"/>
            <a:ext cx="144016" cy="0"/>
          </a:xfrm>
          <a:prstGeom prst="line">
            <a:avLst/>
          </a:prstGeom>
        </p:spPr>
        <p:style>
          <a:lnRef idx="3">
            <a:schemeClr val="dk1"/>
          </a:lnRef>
          <a:fillRef idx="0">
            <a:schemeClr val="dk1"/>
          </a:fillRef>
          <a:effectRef idx="2">
            <a:schemeClr val="dk1"/>
          </a:effectRef>
          <a:fontRef idx="minor">
            <a:schemeClr val="tx1"/>
          </a:fontRef>
        </p:style>
      </p:cxnSp>
      <p:cxnSp>
        <p:nvCxnSpPr>
          <p:cNvPr id="18" name="رابط مستقيم 17"/>
          <p:cNvCxnSpPr/>
          <p:nvPr/>
        </p:nvCxnSpPr>
        <p:spPr>
          <a:xfrm flipV="1">
            <a:off x="1431412" y="6338816"/>
            <a:ext cx="0" cy="152400"/>
          </a:xfrm>
          <a:prstGeom prst="line">
            <a:avLst/>
          </a:prstGeom>
        </p:spPr>
        <p:style>
          <a:lnRef idx="3">
            <a:schemeClr val="dk1"/>
          </a:lnRef>
          <a:fillRef idx="0">
            <a:schemeClr val="dk1"/>
          </a:fillRef>
          <a:effectRef idx="2">
            <a:schemeClr val="dk1"/>
          </a:effectRef>
          <a:fontRef idx="minor">
            <a:schemeClr val="tx1"/>
          </a:fontRef>
        </p:style>
      </p:cxnSp>
      <p:cxnSp>
        <p:nvCxnSpPr>
          <p:cNvPr id="21" name="رابط مستقيم 20"/>
          <p:cNvCxnSpPr/>
          <p:nvPr/>
        </p:nvCxnSpPr>
        <p:spPr>
          <a:xfrm flipV="1">
            <a:off x="1704696" y="6343448"/>
            <a:ext cx="0" cy="152400"/>
          </a:xfrm>
          <a:prstGeom prst="line">
            <a:avLst/>
          </a:prstGeom>
        </p:spPr>
        <p:style>
          <a:lnRef idx="3">
            <a:schemeClr val="dk1"/>
          </a:lnRef>
          <a:fillRef idx="0">
            <a:schemeClr val="dk1"/>
          </a:fillRef>
          <a:effectRef idx="2">
            <a:schemeClr val="dk1"/>
          </a:effectRef>
          <a:fontRef idx="minor">
            <a:schemeClr val="tx1"/>
          </a:fontRef>
        </p:style>
      </p:cxnSp>
      <p:cxnSp>
        <p:nvCxnSpPr>
          <p:cNvPr id="22" name="رابط مستقيم 21"/>
          <p:cNvCxnSpPr/>
          <p:nvPr/>
        </p:nvCxnSpPr>
        <p:spPr>
          <a:xfrm flipV="1">
            <a:off x="1979712" y="6338816"/>
            <a:ext cx="0" cy="152400"/>
          </a:xfrm>
          <a:prstGeom prst="line">
            <a:avLst/>
          </a:prstGeom>
        </p:spPr>
        <p:style>
          <a:lnRef idx="3">
            <a:schemeClr val="dk1"/>
          </a:lnRef>
          <a:fillRef idx="0">
            <a:schemeClr val="dk1"/>
          </a:fillRef>
          <a:effectRef idx="2">
            <a:schemeClr val="dk1"/>
          </a:effectRef>
          <a:fontRef idx="minor">
            <a:schemeClr val="tx1"/>
          </a:fontRef>
        </p:style>
      </p:cxnSp>
      <p:cxnSp>
        <p:nvCxnSpPr>
          <p:cNvPr id="23" name="رابط مستقيم 22"/>
          <p:cNvCxnSpPr/>
          <p:nvPr/>
        </p:nvCxnSpPr>
        <p:spPr>
          <a:xfrm flipV="1">
            <a:off x="2252996" y="6343448"/>
            <a:ext cx="0" cy="152400"/>
          </a:xfrm>
          <a:prstGeom prst="line">
            <a:avLst/>
          </a:prstGeom>
        </p:spPr>
        <p:style>
          <a:lnRef idx="3">
            <a:schemeClr val="dk1"/>
          </a:lnRef>
          <a:fillRef idx="0">
            <a:schemeClr val="dk1"/>
          </a:fillRef>
          <a:effectRef idx="2">
            <a:schemeClr val="dk1"/>
          </a:effectRef>
          <a:fontRef idx="minor">
            <a:schemeClr val="tx1"/>
          </a:fontRef>
        </p:style>
      </p:cxnSp>
      <p:cxnSp>
        <p:nvCxnSpPr>
          <p:cNvPr id="24" name="رابط مستقيم 23"/>
          <p:cNvCxnSpPr/>
          <p:nvPr/>
        </p:nvCxnSpPr>
        <p:spPr>
          <a:xfrm flipV="1">
            <a:off x="2555776" y="6338816"/>
            <a:ext cx="0" cy="152400"/>
          </a:xfrm>
          <a:prstGeom prst="line">
            <a:avLst/>
          </a:prstGeom>
        </p:spPr>
        <p:style>
          <a:lnRef idx="3">
            <a:schemeClr val="dk1"/>
          </a:lnRef>
          <a:fillRef idx="0">
            <a:schemeClr val="dk1"/>
          </a:fillRef>
          <a:effectRef idx="2">
            <a:schemeClr val="dk1"/>
          </a:effectRef>
          <a:fontRef idx="minor">
            <a:schemeClr val="tx1"/>
          </a:fontRef>
        </p:style>
      </p:cxnSp>
      <p:cxnSp>
        <p:nvCxnSpPr>
          <p:cNvPr id="25" name="رابط مستقيم 24"/>
          <p:cNvCxnSpPr/>
          <p:nvPr/>
        </p:nvCxnSpPr>
        <p:spPr>
          <a:xfrm flipV="1">
            <a:off x="2829060" y="6343448"/>
            <a:ext cx="0" cy="152400"/>
          </a:xfrm>
          <a:prstGeom prst="line">
            <a:avLst/>
          </a:prstGeom>
        </p:spPr>
        <p:style>
          <a:lnRef idx="3">
            <a:schemeClr val="dk1"/>
          </a:lnRef>
          <a:fillRef idx="0">
            <a:schemeClr val="dk1"/>
          </a:fillRef>
          <a:effectRef idx="2">
            <a:schemeClr val="dk1"/>
          </a:effectRef>
          <a:fontRef idx="minor">
            <a:schemeClr val="tx1"/>
          </a:fontRef>
        </p:style>
      </p:cxnSp>
      <p:sp>
        <p:nvSpPr>
          <p:cNvPr id="28" name="مربع نص 27"/>
          <p:cNvSpPr txBox="1"/>
          <p:nvPr/>
        </p:nvSpPr>
        <p:spPr>
          <a:xfrm>
            <a:off x="3491880" y="5805264"/>
            <a:ext cx="1944216" cy="707886"/>
          </a:xfrm>
          <a:prstGeom prst="rect">
            <a:avLst/>
          </a:prstGeom>
          <a:noFill/>
        </p:spPr>
        <p:txBody>
          <a:bodyPr wrap="square" rtlCol="1">
            <a:spAutoFit/>
          </a:bodyPr>
          <a:lstStyle/>
          <a:p>
            <a:pPr algn="ctr"/>
            <a:r>
              <a:rPr lang="ar-IQ" sz="2000" b="1" dirty="0" smtClean="0">
                <a:solidFill>
                  <a:schemeClr val="bg1"/>
                </a:solidFill>
              </a:rPr>
              <a:t>كمية الانتاج </a:t>
            </a:r>
          </a:p>
          <a:p>
            <a:pPr algn="ctr"/>
            <a:r>
              <a:rPr lang="ar-IQ" sz="2000" b="1" dirty="0" smtClean="0">
                <a:solidFill>
                  <a:schemeClr val="bg1"/>
                </a:solidFill>
              </a:rPr>
              <a:t>( كنسبة من </a:t>
            </a:r>
            <a:r>
              <a:rPr lang="ar-IQ" sz="2000" b="1" dirty="0" err="1" smtClean="0">
                <a:solidFill>
                  <a:schemeClr val="bg1"/>
                </a:solidFill>
              </a:rPr>
              <a:t>الطاقة )</a:t>
            </a:r>
            <a:endParaRPr lang="ar-IQ" sz="2000" b="1" dirty="0">
              <a:solidFill>
                <a:schemeClr val="bg1"/>
              </a:solidFill>
            </a:endParaRPr>
          </a:p>
        </p:txBody>
      </p:sp>
      <p:sp>
        <p:nvSpPr>
          <p:cNvPr id="29" name="مربع نص 28"/>
          <p:cNvSpPr txBox="1"/>
          <p:nvPr/>
        </p:nvSpPr>
        <p:spPr>
          <a:xfrm>
            <a:off x="251520" y="3820978"/>
            <a:ext cx="1944216" cy="400110"/>
          </a:xfrm>
          <a:prstGeom prst="rect">
            <a:avLst/>
          </a:prstGeom>
          <a:noFill/>
        </p:spPr>
        <p:txBody>
          <a:bodyPr wrap="square" rtlCol="1">
            <a:spAutoFit/>
          </a:bodyPr>
          <a:lstStyle/>
          <a:p>
            <a:pPr algn="ctr"/>
            <a:r>
              <a:rPr lang="ar-IQ" sz="2000" b="1" dirty="0" smtClean="0">
                <a:solidFill>
                  <a:schemeClr val="bg1"/>
                </a:solidFill>
              </a:rPr>
              <a:t>التكاليف و المبيعات</a:t>
            </a:r>
            <a:endParaRPr lang="ar-IQ" sz="2000" b="1" dirty="0">
              <a:solidFill>
                <a:schemeClr val="bg1"/>
              </a:solidFill>
            </a:endParaRPr>
          </a:p>
        </p:txBody>
      </p:sp>
      <p:cxnSp>
        <p:nvCxnSpPr>
          <p:cNvPr id="31" name="رابط مستقيم 30"/>
          <p:cNvCxnSpPr/>
          <p:nvPr/>
        </p:nvCxnSpPr>
        <p:spPr>
          <a:xfrm>
            <a:off x="1259632" y="4581128"/>
            <a:ext cx="1584176" cy="1512168"/>
          </a:xfrm>
          <a:prstGeom prst="line">
            <a:avLst/>
          </a:prstGeom>
        </p:spPr>
        <p:style>
          <a:lnRef idx="3">
            <a:schemeClr val="dk1"/>
          </a:lnRef>
          <a:fillRef idx="0">
            <a:schemeClr val="dk1"/>
          </a:fillRef>
          <a:effectRef idx="2">
            <a:schemeClr val="dk1"/>
          </a:effectRef>
          <a:fontRef idx="minor">
            <a:schemeClr val="tx1"/>
          </a:fontRef>
        </p:style>
      </p:cxnSp>
      <p:sp>
        <p:nvSpPr>
          <p:cNvPr id="33" name="مربع نص 32"/>
          <p:cNvSpPr txBox="1"/>
          <p:nvPr/>
        </p:nvSpPr>
        <p:spPr>
          <a:xfrm>
            <a:off x="3059832" y="3933056"/>
            <a:ext cx="5400600" cy="1631216"/>
          </a:xfrm>
          <a:prstGeom prst="rect">
            <a:avLst/>
          </a:prstGeom>
          <a:noFill/>
        </p:spPr>
        <p:txBody>
          <a:bodyPr wrap="square" rtlCol="1">
            <a:spAutoFit/>
          </a:bodyPr>
          <a:lstStyle/>
          <a:p>
            <a:r>
              <a:rPr lang="ar-IQ" sz="2000" b="1" dirty="0" smtClean="0">
                <a:solidFill>
                  <a:srgbClr val="FF0000"/>
                </a:solidFill>
              </a:rPr>
              <a:t>و تتحدى الطاقة الانتاجية لا ي مشروع بعوامل كثيرة و </a:t>
            </a:r>
            <a:r>
              <a:rPr lang="ar-IQ" sz="2000" b="1" dirty="0" err="1" smtClean="0">
                <a:solidFill>
                  <a:srgbClr val="FF0000"/>
                </a:solidFill>
              </a:rPr>
              <a:t>اهمها :-</a:t>
            </a:r>
            <a:endParaRPr lang="ar-IQ" sz="2000" b="1" dirty="0" smtClean="0">
              <a:solidFill>
                <a:srgbClr val="FF0000"/>
              </a:solidFill>
            </a:endParaRPr>
          </a:p>
          <a:p>
            <a:r>
              <a:rPr lang="ar-IQ" sz="2000" b="1" dirty="0" smtClean="0">
                <a:solidFill>
                  <a:schemeClr val="bg1"/>
                </a:solidFill>
              </a:rPr>
              <a:t>1- كثرة عوامل الانتاج </a:t>
            </a:r>
            <a:r>
              <a:rPr lang="ar-IQ" sz="2000" b="1" dirty="0" err="1" smtClean="0">
                <a:solidFill>
                  <a:schemeClr val="bg1"/>
                </a:solidFill>
              </a:rPr>
              <a:t>المتوفرة .</a:t>
            </a:r>
            <a:endParaRPr lang="ar-IQ" sz="2000" b="1" dirty="0" smtClean="0">
              <a:solidFill>
                <a:schemeClr val="bg1"/>
              </a:solidFill>
            </a:endParaRPr>
          </a:p>
          <a:p>
            <a:r>
              <a:rPr lang="ar-IQ" sz="2000" b="1" dirty="0" smtClean="0">
                <a:solidFill>
                  <a:schemeClr val="bg1"/>
                </a:solidFill>
              </a:rPr>
              <a:t>2- مدى توفر كل عامل بالنسبة للعوامل </a:t>
            </a:r>
            <a:r>
              <a:rPr lang="ar-IQ" sz="2000" b="1" dirty="0" err="1" smtClean="0">
                <a:solidFill>
                  <a:schemeClr val="bg1"/>
                </a:solidFill>
              </a:rPr>
              <a:t>الاخرى .</a:t>
            </a:r>
            <a:endParaRPr lang="ar-IQ" sz="2000" b="1" dirty="0" smtClean="0">
              <a:solidFill>
                <a:schemeClr val="bg1"/>
              </a:solidFill>
            </a:endParaRPr>
          </a:p>
          <a:p>
            <a:r>
              <a:rPr lang="ar-IQ" sz="2000" b="1" dirty="0" smtClean="0">
                <a:solidFill>
                  <a:schemeClr val="bg1"/>
                </a:solidFill>
              </a:rPr>
              <a:t>3- مستوى انتاجية عوامل الانتاج و مدى جودته.</a:t>
            </a:r>
          </a:p>
          <a:p>
            <a:r>
              <a:rPr lang="ar-IQ" sz="2000" b="1" dirty="0" smtClean="0">
                <a:solidFill>
                  <a:schemeClr val="bg1"/>
                </a:solidFill>
              </a:rPr>
              <a:t>4- كفاءة استخدام عوامل </a:t>
            </a:r>
            <a:r>
              <a:rPr lang="ar-IQ" sz="2000" b="1" dirty="0" err="1" smtClean="0">
                <a:solidFill>
                  <a:schemeClr val="bg1"/>
                </a:solidFill>
              </a:rPr>
              <a:t>الانتاج .</a:t>
            </a:r>
            <a:endParaRPr lang="ar-IQ" sz="2000" b="1" dirty="0">
              <a:solidFill>
                <a:schemeClr val="bg1"/>
              </a:solidFill>
            </a:endParaRPr>
          </a:p>
        </p:txBody>
      </p:sp>
      <p:cxnSp>
        <p:nvCxnSpPr>
          <p:cNvPr id="35" name="رابط مستقيم 34"/>
          <p:cNvCxnSpPr/>
          <p:nvPr/>
        </p:nvCxnSpPr>
        <p:spPr>
          <a:xfrm>
            <a:off x="1115616" y="6021288"/>
            <a:ext cx="1656184"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7" name="رابط مستقيم 36"/>
          <p:cNvCxnSpPr/>
          <p:nvPr/>
        </p:nvCxnSpPr>
        <p:spPr>
          <a:xfrm>
            <a:off x="2771800" y="5517232"/>
            <a:ext cx="0" cy="792088"/>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8" name="شكل بيضاوي 37"/>
          <p:cNvSpPr/>
          <p:nvPr/>
        </p:nvSpPr>
        <p:spPr>
          <a:xfrm>
            <a:off x="2685044" y="5934532"/>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cxnSp>
        <p:nvCxnSpPr>
          <p:cNvPr id="40" name="رابط مستقيم 39"/>
          <p:cNvCxnSpPr/>
          <p:nvPr/>
        </p:nvCxnSpPr>
        <p:spPr>
          <a:xfrm>
            <a:off x="1115616" y="4653136"/>
            <a:ext cx="216024"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42" name="رابط مستقيم 41"/>
          <p:cNvCxnSpPr/>
          <p:nvPr/>
        </p:nvCxnSpPr>
        <p:spPr>
          <a:xfrm>
            <a:off x="1331640" y="4365104"/>
            <a:ext cx="0" cy="2016224"/>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3" name="شكل بيضاوي 42"/>
          <p:cNvSpPr/>
          <p:nvPr/>
        </p:nvSpPr>
        <p:spPr>
          <a:xfrm>
            <a:off x="1259632" y="4581128"/>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4" name="مربع نص 43"/>
          <p:cNvSpPr txBox="1"/>
          <p:nvPr/>
        </p:nvSpPr>
        <p:spPr>
          <a:xfrm>
            <a:off x="1259632" y="4355812"/>
            <a:ext cx="360040" cy="369332"/>
          </a:xfrm>
          <a:prstGeom prst="rect">
            <a:avLst/>
          </a:prstGeom>
          <a:noFill/>
        </p:spPr>
        <p:txBody>
          <a:bodyPr wrap="square" rtlCol="1">
            <a:spAutoFit/>
          </a:bodyPr>
          <a:lstStyle/>
          <a:p>
            <a:r>
              <a:rPr lang="ar-IQ" b="1" dirty="0" smtClean="0">
                <a:solidFill>
                  <a:srgbClr val="FF0000"/>
                </a:solidFill>
              </a:rPr>
              <a:t>1</a:t>
            </a:r>
            <a:endParaRPr lang="ar-IQ" b="1" dirty="0">
              <a:solidFill>
                <a:srgbClr val="FF0000"/>
              </a:solidFill>
            </a:endParaRPr>
          </a:p>
        </p:txBody>
      </p:sp>
      <p:sp>
        <p:nvSpPr>
          <p:cNvPr id="45" name="مربع نص 44"/>
          <p:cNvSpPr txBox="1"/>
          <p:nvPr/>
        </p:nvSpPr>
        <p:spPr>
          <a:xfrm>
            <a:off x="2771800" y="5661248"/>
            <a:ext cx="360040" cy="369332"/>
          </a:xfrm>
          <a:prstGeom prst="rect">
            <a:avLst/>
          </a:prstGeom>
          <a:noFill/>
        </p:spPr>
        <p:txBody>
          <a:bodyPr wrap="square" rtlCol="1">
            <a:spAutoFit/>
          </a:bodyPr>
          <a:lstStyle/>
          <a:p>
            <a:r>
              <a:rPr lang="ar-IQ" b="1" dirty="0" smtClean="0">
                <a:solidFill>
                  <a:srgbClr val="FF0000"/>
                </a:solidFill>
              </a:rPr>
              <a:t>2</a:t>
            </a:r>
            <a:endParaRPr lang="ar-IQ" b="1" dirty="0">
              <a:solidFill>
                <a:srgbClr val="FF0000"/>
              </a:solidFill>
            </a:endParaRPr>
          </a:p>
        </p:txBody>
      </p:sp>
      <p:sp>
        <p:nvSpPr>
          <p:cNvPr id="34" name="مربع نص 33"/>
          <p:cNvSpPr txBox="1"/>
          <p:nvPr/>
        </p:nvSpPr>
        <p:spPr>
          <a:xfrm>
            <a:off x="8460432" y="6408140"/>
            <a:ext cx="648072" cy="400110"/>
          </a:xfrm>
          <a:prstGeom prst="rect">
            <a:avLst/>
          </a:prstGeom>
          <a:noFill/>
        </p:spPr>
        <p:txBody>
          <a:bodyPr wrap="square" rtlCol="1">
            <a:spAutoFit/>
          </a:bodyPr>
          <a:lstStyle/>
          <a:p>
            <a:r>
              <a:rPr lang="ar-IQ" sz="2000" b="1" dirty="0" smtClean="0"/>
              <a:t>26</a:t>
            </a:r>
            <a:endParaRPr lang="ar-IQ" sz="28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ربع نص 5"/>
          <p:cNvSpPr txBox="1"/>
          <p:nvPr/>
        </p:nvSpPr>
        <p:spPr>
          <a:xfrm>
            <a:off x="539552" y="476672"/>
            <a:ext cx="8208912" cy="461665"/>
          </a:xfrm>
          <a:prstGeom prst="rect">
            <a:avLst/>
          </a:prstGeom>
          <a:noFill/>
        </p:spPr>
        <p:txBody>
          <a:bodyPr wrap="square" rtlCol="1">
            <a:spAutoFit/>
          </a:bodyPr>
          <a:lstStyle/>
          <a:p>
            <a:r>
              <a:rPr lang="ar-IQ" sz="2400" b="1" dirty="0" smtClean="0">
                <a:solidFill>
                  <a:srgbClr val="FFFF00"/>
                </a:solidFill>
                <a:effectLst>
                  <a:outerShdw blurRad="38100" dist="38100" dir="2700000" algn="tl">
                    <a:srgbClr val="000000">
                      <a:alpha val="43137"/>
                    </a:srgbClr>
                  </a:outerShdw>
                </a:effectLst>
              </a:rPr>
              <a:t>و لمعرفة مؤشر الطاقة الانتاجية لابد من تناول اهم انواع الطاقة </a:t>
            </a:r>
            <a:r>
              <a:rPr lang="ar-IQ" sz="2400" b="1" dirty="0" err="1" smtClean="0">
                <a:solidFill>
                  <a:srgbClr val="FFFF00"/>
                </a:solidFill>
                <a:effectLst>
                  <a:outerShdw blurRad="38100" dist="38100" dir="2700000" algn="tl">
                    <a:srgbClr val="000000">
                      <a:alpha val="43137"/>
                    </a:srgbClr>
                  </a:outerShdw>
                </a:effectLst>
              </a:rPr>
              <a:t>الانتاجية :</a:t>
            </a:r>
            <a:endParaRPr lang="ar-IQ" sz="2400" b="1" dirty="0">
              <a:solidFill>
                <a:srgbClr val="FFFF00"/>
              </a:solidFill>
              <a:effectLst>
                <a:outerShdw blurRad="38100" dist="38100" dir="2700000" algn="tl">
                  <a:srgbClr val="000000">
                    <a:alpha val="43137"/>
                  </a:srgbClr>
                </a:outerShdw>
              </a:effectLst>
            </a:endParaRPr>
          </a:p>
        </p:txBody>
      </p:sp>
      <p:sp>
        <p:nvSpPr>
          <p:cNvPr id="7" name="مربع نص 6"/>
          <p:cNvSpPr txBox="1"/>
          <p:nvPr/>
        </p:nvSpPr>
        <p:spPr>
          <a:xfrm>
            <a:off x="467544" y="1628800"/>
            <a:ext cx="8352928" cy="3539430"/>
          </a:xfrm>
          <a:prstGeom prst="rect">
            <a:avLst/>
          </a:prstGeom>
          <a:noFill/>
        </p:spPr>
        <p:txBody>
          <a:bodyPr wrap="square" rtlCol="1">
            <a:spAutoFit/>
          </a:bodyPr>
          <a:lstStyle/>
          <a:p>
            <a:r>
              <a:rPr lang="ar-IQ" sz="2400" b="1" u="sng" dirty="0" smtClean="0">
                <a:effectLst>
                  <a:outerShdw blurRad="38100" dist="38100" dir="2700000" algn="tl">
                    <a:srgbClr val="000000">
                      <a:alpha val="43137"/>
                    </a:srgbClr>
                  </a:outerShdw>
                </a:effectLst>
              </a:rPr>
              <a:t>1- الطاقة الانتاجية </a:t>
            </a:r>
            <a:r>
              <a:rPr lang="ar-IQ" sz="2400" b="1" u="sng" dirty="0" err="1" smtClean="0">
                <a:effectLst>
                  <a:outerShdw blurRad="38100" dist="38100" dir="2700000" algn="tl">
                    <a:srgbClr val="000000">
                      <a:alpha val="43137"/>
                    </a:srgbClr>
                  </a:outerShdw>
                </a:effectLst>
              </a:rPr>
              <a:t>التصميمية :</a:t>
            </a:r>
            <a:endParaRPr lang="ar-IQ" sz="2400" b="1" u="sng" dirty="0" smtClean="0">
              <a:effectLst>
                <a:outerShdw blurRad="38100" dist="38100" dir="2700000" algn="tl">
                  <a:srgbClr val="000000">
                    <a:alpha val="43137"/>
                  </a:srgbClr>
                </a:outerShdw>
              </a:effectLst>
            </a:endParaRPr>
          </a:p>
          <a:p>
            <a:r>
              <a:rPr lang="ar-IQ" sz="2400" b="1" dirty="0" smtClean="0">
                <a:effectLst>
                  <a:outerShdw blurRad="38100" dist="38100" dir="2700000" algn="tl">
                    <a:srgbClr val="000000">
                      <a:alpha val="43137"/>
                    </a:srgbClr>
                  </a:outerShdw>
                </a:effectLst>
              </a:rPr>
              <a:t>و المقصود </a:t>
            </a:r>
            <a:r>
              <a:rPr lang="ar-IQ" sz="2400" b="1" dirty="0" err="1" smtClean="0">
                <a:effectLst>
                  <a:outerShdw blurRad="38100" dist="38100" dir="2700000" algn="tl">
                    <a:srgbClr val="000000">
                      <a:alpha val="43137"/>
                    </a:srgbClr>
                  </a:outerShdw>
                </a:effectLst>
              </a:rPr>
              <a:t>بها</a:t>
            </a:r>
            <a:r>
              <a:rPr lang="ar-IQ" sz="2400" b="1" dirty="0" smtClean="0">
                <a:effectLst>
                  <a:outerShdw blurRad="38100" dist="38100" dir="2700000" algn="tl">
                    <a:srgbClr val="000000">
                      <a:alpha val="43137"/>
                    </a:srgbClr>
                  </a:outerShdw>
                </a:effectLst>
              </a:rPr>
              <a:t> الطاقة الانتاجية </a:t>
            </a:r>
            <a:r>
              <a:rPr lang="ar-IQ" sz="2400" b="1" dirty="0" err="1" smtClean="0">
                <a:effectLst>
                  <a:outerShdw blurRad="38100" dist="38100" dir="2700000" algn="tl">
                    <a:srgbClr val="000000">
                      <a:alpha val="43137"/>
                    </a:srgbClr>
                  </a:outerShdw>
                </a:effectLst>
              </a:rPr>
              <a:t>للمكائن</a:t>
            </a:r>
            <a:r>
              <a:rPr lang="ar-IQ" sz="2400" b="1" dirty="0" smtClean="0">
                <a:effectLst>
                  <a:outerShdw blurRad="38100" dist="38100" dir="2700000" algn="tl">
                    <a:srgbClr val="000000">
                      <a:alpha val="43137"/>
                    </a:srgbClr>
                  </a:outerShdw>
                </a:effectLst>
              </a:rPr>
              <a:t> و المعدات وفقا لتصميمها و للشروط الفنية و المتطلبات </a:t>
            </a:r>
            <a:r>
              <a:rPr lang="ar-IQ" sz="2400" b="1" dirty="0" err="1" smtClean="0">
                <a:effectLst>
                  <a:outerShdw blurRad="38100" dist="38100" dir="2700000" algn="tl">
                    <a:srgbClr val="000000">
                      <a:alpha val="43137"/>
                    </a:srgbClr>
                  </a:outerShdw>
                </a:effectLst>
              </a:rPr>
              <a:t>الاخرى </a:t>
            </a:r>
            <a:r>
              <a:rPr lang="ar-IQ" sz="2400" b="1" dirty="0" smtClean="0">
                <a:effectLst>
                  <a:outerShdw blurRad="38100" dist="38100" dir="2700000" algn="tl">
                    <a:srgbClr val="000000">
                      <a:alpha val="43137"/>
                    </a:srgbClr>
                  </a:outerShdw>
                </a:effectLst>
              </a:rPr>
              <a:t>.ويتم ذلك من خلال المؤشر </a:t>
            </a:r>
            <a:r>
              <a:rPr lang="ar-IQ" sz="2400" b="1" dirty="0" err="1" smtClean="0">
                <a:effectLst>
                  <a:outerShdw blurRad="38100" dist="38100" dir="2700000" algn="tl">
                    <a:srgbClr val="000000">
                      <a:alpha val="43137"/>
                    </a:srgbClr>
                  </a:outerShdw>
                </a:effectLst>
              </a:rPr>
              <a:t>التالي :</a:t>
            </a:r>
            <a:endParaRPr lang="ar-IQ" sz="2400" b="1" dirty="0" smtClean="0">
              <a:effectLst>
                <a:outerShdw blurRad="38100" dist="38100" dir="2700000" algn="tl">
                  <a:srgbClr val="000000">
                    <a:alpha val="43137"/>
                  </a:srgbClr>
                </a:outerShdw>
              </a:effectLst>
            </a:endParaRPr>
          </a:p>
          <a:p>
            <a:endParaRPr lang="ar-IQ" sz="2400" b="1" dirty="0" smtClean="0">
              <a:effectLst>
                <a:outerShdw blurRad="38100" dist="38100" dir="2700000" algn="tl">
                  <a:srgbClr val="000000">
                    <a:alpha val="43137"/>
                  </a:srgbClr>
                </a:outerShdw>
              </a:effectLst>
            </a:endParaRPr>
          </a:p>
          <a:p>
            <a:endParaRPr lang="ar-IQ" sz="2400" b="1" dirty="0" smtClean="0">
              <a:effectLst>
                <a:outerShdw blurRad="38100" dist="38100" dir="2700000" algn="tl">
                  <a:srgbClr val="000000">
                    <a:alpha val="43137"/>
                  </a:srgbClr>
                </a:outerShdw>
              </a:effectLst>
            </a:endParaRPr>
          </a:p>
          <a:p>
            <a:endParaRPr lang="ar-IQ" sz="2400" b="1" dirty="0" smtClean="0">
              <a:effectLst>
                <a:outerShdw blurRad="38100" dist="38100" dir="2700000" algn="tl">
                  <a:srgbClr val="000000">
                    <a:alpha val="43137"/>
                  </a:srgbClr>
                </a:outerShdw>
              </a:effectLst>
            </a:endParaRPr>
          </a:p>
          <a:p>
            <a:endParaRPr lang="ar-IQ" sz="2400" b="1" dirty="0" smtClean="0">
              <a:effectLst>
                <a:outerShdw blurRad="38100" dist="38100" dir="2700000" algn="tl">
                  <a:srgbClr val="000000">
                    <a:alpha val="43137"/>
                  </a:srgbClr>
                </a:outerShdw>
              </a:effectLst>
            </a:endParaRPr>
          </a:p>
          <a:p>
            <a:endParaRPr lang="ar-IQ" sz="800" b="1" dirty="0" smtClean="0">
              <a:effectLst>
                <a:outerShdw blurRad="38100" dist="38100" dir="2700000" algn="tl">
                  <a:srgbClr val="000000">
                    <a:alpha val="43137"/>
                  </a:srgbClr>
                </a:outerShdw>
              </a:effectLst>
            </a:endParaRPr>
          </a:p>
          <a:p>
            <a:r>
              <a:rPr lang="ar-IQ" sz="2400" b="1" dirty="0" smtClean="0">
                <a:effectLst>
                  <a:outerShdw blurRad="38100" dist="38100" dir="2700000" algn="tl">
                    <a:srgbClr val="000000">
                      <a:alpha val="43137"/>
                    </a:srgbClr>
                  </a:outerShdw>
                </a:effectLst>
              </a:rPr>
              <a:t>وهذا يعني تشغيل </a:t>
            </a:r>
            <a:r>
              <a:rPr lang="ar-IQ" sz="2400" b="1" dirty="0" err="1" smtClean="0">
                <a:effectLst>
                  <a:outerShdw blurRad="38100" dist="38100" dir="2700000" algn="tl">
                    <a:srgbClr val="000000">
                      <a:alpha val="43137"/>
                    </a:srgbClr>
                  </a:outerShdw>
                </a:effectLst>
              </a:rPr>
              <a:t>المكائن</a:t>
            </a:r>
            <a:r>
              <a:rPr lang="ar-IQ" sz="2400" b="1" dirty="0" smtClean="0">
                <a:effectLst>
                  <a:outerShdw blurRad="38100" dist="38100" dir="2700000" algn="tl">
                    <a:srgbClr val="000000">
                      <a:alpha val="43137"/>
                    </a:srgbClr>
                  </a:outerShdw>
                </a:effectLst>
              </a:rPr>
              <a:t> و المعدات في عملية الانتاج بدون اي عراقيل او صعوبات في مراحل الانتاج كافة </a:t>
            </a:r>
          </a:p>
        </p:txBody>
      </p:sp>
      <p:sp>
        <p:nvSpPr>
          <p:cNvPr id="8" name="مربع نص 7"/>
          <p:cNvSpPr txBox="1"/>
          <p:nvPr/>
        </p:nvSpPr>
        <p:spPr>
          <a:xfrm>
            <a:off x="755576" y="3358733"/>
            <a:ext cx="7560840" cy="369332"/>
          </a:xfrm>
          <a:prstGeom prst="rect">
            <a:avLst/>
          </a:prstGeom>
          <a:noFill/>
        </p:spPr>
        <p:txBody>
          <a:bodyPr wrap="square" rtlCol="1">
            <a:spAutoFit/>
          </a:bodyPr>
          <a:lstStyle/>
          <a:p>
            <a:r>
              <a:rPr lang="ar-IQ" b="1" dirty="0" smtClean="0">
                <a:solidFill>
                  <a:srgbClr val="FFFF00"/>
                </a:solidFill>
                <a:effectLst>
                  <a:outerShdw blurRad="38100" dist="38100" dir="2700000" algn="tl">
                    <a:srgbClr val="000000">
                      <a:alpha val="43137"/>
                    </a:srgbClr>
                  </a:outerShdw>
                </a:effectLst>
              </a:rPr>
              <a:t>نسبة استغلال الطاقة </a:t>
            </a:r>
            <a:r>
              <a:rPr lang="ar-IQ" b="1" dirty="0" err="1" smtClean="0">
                <a:solidFill>
                  <a:srgbClr val="FFFF00"/>
                </a:solidFill>
                <a:effectLst>
                  <a:outerShdw blurRad="38100" dist="38100" dir="2700000" algn="tl">
                    <a:srgbClr val="000000">
                      <a:alpha val="43137"/>
                    </a:srgbClr>
                  </a:outerShdw>
                </a:effectLst>
              </a:rPr>
              <a:t>التصميمية </a:t>
            </a:r>
            <a:r>
              <a:rPr lang="ar-IQ" b="1" dirty="0" smtClean="0">
                <a:solidFill>
                  <a:srgbClr val="FFFF00"/>
                </a:solidFill>
                <a:effectLst>
                  <a:outerShdw blurRad="38100" dist="38100" dir="2700000" algn="tl">
                    <a:srgbClr val="000000">
                      <a:alpha val="43137"/>
                    </a:srgbClr>
                  </a:outerShdw>
                </a:effectLst>
              </a:rPr>
              <a:t>=                                                                          × 100 </a:t>
            </a:r>
            <a:endParaRPr lang="ar-IQ" b="1" dirty="0">
              <a:solidFill>
                <a:srgbClr val="FFFF00"/>
              </a:solidFill>
              <a:effectLst>
                <a:outerShdw blurRad="38100" dist="38100" dir="2700000" algn="tl">
                  <a:srgbClr val="000000">
                    <a:alpha val="43137"/>
                  </a:srgbClr>
                </a:outerShdw>
              </a:effectLst>
            </a:endParaRPr>
          </a:p>
        </p:txBody>
      </p:sp>
      <p:sp>
        <p:nvSpPr>
          <p:cNvPr id="9" name="مربع نص 8"/>
          <p:cNvSpPr txBox="1"/>
          <p:nvPr/>
        </p:nvSpPr>
        <p:spPr>
          <a:xfrm>
            <a:off x="1115616" y="3140968"/>
            <a:ext cx="5040560" cy="369332"/>
          </a:xfrm>
          <a:prstGeom prst="rect">
            <a:avLst/>
          </a:prstGeom>
          <a:noFill/>
        </p:spPr>
        <p:txBody>
          <a:bodyPr wrap="square" rtlCol="1">
            <a:spAutoFit/>
          </a:bodyPr>
          <a:lstStyle/>
          <a:p>
            <a:pPr algn="ctr"/>
            <a:r>
              <a:rPr lang="ar-IQ" b="1" dirty="0" smtClean="0">
                <a:solidFill>
                  <a:srgbClr val="FFFF00"/>
                </a:solidFill>
                <a:effectLst>
                  <a:outerShdw blurRad="38100" dist="38100" dir="2700000" algn="tl">
                    <a:srgbClr val="000000">
                      <a:alpha val="43137"/>
                    </a:srgbClr>
                  </a:outerShdw>
                </a:effectLst>
              </a:rPr>
              <a:t>قيمة الانتاج المتحقق </a:t>
            </a:r>
            <a:r>
              <a:rPr lang="ar-IQ" b="1" dirty="0" err="1" smtClean="0">
                <a:solidFill>
                  <a:srgbClr val="FFFF00"/>
                </a:solidFill>
                <a:effectLst>
                  <a:outerShdw blurRad="38100" dist="38100" dir="2700000" algn="tl">
                    <a:srgbClr val="000000">
                      <a:alpha val="43137"/>
                    </a:srgbClr>
                  </a:outerShdw>
                </a:effectLst>
              </a:rPr>
              <a:t>باسعار</a:t>
            </a:r>
            <a:r>
              <a:rPr lang="ar-IQ" b="1" dirty="0" smtClean="0">
                <a:solidFill>
                  <a:srgbClr val="FFFF00"/>
                </a:solidFill>
                <a:effectLst>
                  <a:outerShdw blurRad="38100" dist="38100" dir="2700000" algn="tl">
                    <a:srgbClr val="000000">
                      <a:alpha val="43137"/>
                    </a:srgbClr>
                  </a:outerShdw>
                </a:effectLst>
              </a:rPr>
              <a:t> سنة الاساس</a:t>
            </a:r>
            <a:endParaRPr lang="ar-IQ" b="1" dirty="0">
              <a:solidFill>
                <a:srgbClr val="FFFF00"/>
              </a:solidFill>
              <a:effectLst>
                <a:outerShdw blurRad="38100" dist="38100" dir="2700000" algn="tl">
                  <a:srgbClr val="000000">
                    <a:alpha val="43137"/>
                  </a:srgbClr>
                </a:outerShdw>
              </a:effectLst>
            </a:endParaRPr>
          </a:p>
        </p:txBody>
      </p:sp>
      <p:sp>
        <p:nvSpPr>
          <p:cNvPr id="10" name="مربع نص 9"/>
          <p:cNvSpPr txBox="1"/>
          <p:nvPr/>
        </p:nvSpPr>
        <p:spPr>
          <a:xfrm>
            <a:off x="1187624" y="3646765"/>
            <a:ext cx="5040560" cy="646331"/>
          </a:xfrm>
          <a:prstGeom prst="rect">
            <a:avLst/>
          </a:prstGeom>
          <a:noFill/>
        </p:spPr>
        <p:txBody>
          <a:bodyPr wrap="square" rtlCol="1">
            <a:spAutoFit/>
          </a:bodyPr>
          <a:lstStyle/>
          <a:p>
            <a:pPr algn="ctr"/>
            <a:r>
              <a:rPr lang="ar-IQ" b="1" dirty="0" smtClean="0">
                <a:solidFill>
                  <a:srgbClr val="FFFF00"/>
                </a:solidFill>
                <a:effectLst>
                  <a:outerShdw blurRad="38100" dist="38100" dir="2700000" algn="tl">
                    <a:srgbClr val="000000">
                      <a:alpha val="43137"/>
                    </a:srgbClr>
                  </a:outerShdw>
                </a:effectLst>
              </a:rPr>
              <a:t>قيمة الطاقة الانتاجية التصميمية</a:t>
            </a:r>
          </a:p>
          <a:p>
            <a:pPr algn="ctr"/>
            <a:r>
              <a:rPr lang="ar-IQ" b="1" dirty="0" smtClean="0">
                <a:solidFill>
                  <a:srgbClr val="FFFF00"/>
                </a:solidFill>
                <a:effectLst>
                  <a:outerShdw blurRad="38100" dist="38100" dir="2700000" algn="tl">
                    <a:srgbClr val="000000">
                      <a:alpha val="43137"/>
                    </a:srgbClr>
                  </a:outerShdw>
                </a:effectLst>
              </a:rPr>
              <a:t>بأسعار سنة الاساس </a:t>
            </a:r>
            <a:endParaRPr lang="ar-IQ" b="1" dirty="0">
              <a:solidFill>
                <a:srgbClr val="FFFF00"/>
              </a:solidFill>
              <a:effectLst>
                <a:outerShdw blurRad="38100" dist="38100" dir="2700000" algn="tl">
                  <a:srgbClr val="000000">
                    <a:alpha val="43137"/>
                  </a:srgbClr>
                </a:outerShdw>
              </a:effectLst>
            </a:endParaRPr>
          </a:p>
        </p:txBody>
      </p:sp>
      <p:cxnSp>
        <p:nvCxnSpPr>
          <p:cNvPr id="11" name="رابط مستقيم 10"/>
          <p:cNvCxnSpPr/>
          <p:nvPr/>
        </p:nvCxnSpPr>
        <p:spPr>
          <a:xfrm flipH="1">
            <a:off x="1763688" y="3561741"/>
            <a:ext cx="3816424" cy="0"/>
          </a:xfrm>
          <a:prstGeom prst="line">
            <a:avLst/>
          </a:prstGeom>
        </p:spPr>
        <p:style>
          <a:lnRef idx="3">
            <a:schemeClr val="accent6"/>
          </a:lnRef>
          <a:fillRef idx="0">
            <a:schemeClr val="accent6"/>
          </a:fillRef>
          <a:effectRef idx="2">
            <a:schemeClr val="accent6"/>
          </a:effectRef>
          <a:fontRef idx="minor">
            <a:schemeClr val="tx1"/>
          </a:fontRef>
        </p:style>
      </p:cxnSp>
      <p:pic>
        <p:nvPicPr>
          <p:cNvPr id="12" name="صورة 11" descr="untitleoioiioii76d.JPG"/>
          <p:cNvPicPr>
            <a:picLocks noChangeAspect="1"/>
          </p:cNvPicPr>
          <p:nvPr/>
        </p:nvPicPr>
        <p:blipFill>
          <a:blip r:embed="rId2" cstate="print"/>
          <a:srcRect t="7168"/>
          <a:stretch>
            <a:fillRect/>
          </a:stretch>
        </p:blipFill>
        <p:spPr>
          <a:xfrm>
            <a:off x="251520" y="4797152"/>
            <a:ext cx="3024336" cy="1865084"/>
          </a:xfrm>
          <a:prstGeom prst="rect">
            <a:avLst/>
          </a:prstGeom>
        </p:spPr>
      </p:pic>
      <p:sp>
        <p:nvSpPr>
          <p:cNvPr id="13" name="مربع نص 12"/>
          <p:cNvSpPr txBox="1"/>
          <p:nvPr/>
        </p:nvSpPr>
        <p:spPr>
          <a:xfrm>
            <a:off x="8460432" y="6408140"/>
            <a:ext cx="648072" cy="400110"/>
          </a:xfrm>
          <a:prstGeom prst="rect">
            <a:avLst/>
          </a:prstGeom>
          <a:noFill/>
        </p:spPr>
        <p:txBody>
          <a:bodyPr wrap="square" rtlCol="1">
            <a:spAutoFit/>
          </a:bodyPr>
          <a:lstStyle/>
          <a:p>
            <a:r>
              <a:rPr lang="ar-IQ" sz="2000" b="1" dirty="0" smtClean="0"/>
              <a:t>27</a:t>
            </a:r>
            <a:endParaRPr lang="ar-IQ" sz="28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395536" y="1556792"/>
            <a:ext cx="8352928" cy="4154984"/>
          </a:xfrm>
          <a:prstGeom prst="rect">
            <a:avLst/>
          </a:prstGeom>
          <a:noFill/>
        </p:spPr>
        <p:txBody>
          <a:bodyPr wrap="square" rtlCol="1">
            <a:spAutoFit/>
          </a:bodyPr>
          <a:lstStyle/>
          <a:p>
            <a:r>
              <a:rPr lang="ar-IQ" sz="2400" b="1" u="sng" dirty="0" smtClean="0">
                <a:effectLst>
                  <a:outerShdw blurRad="38100" dist="38100" dir="2700000" algn="tl">
                    <a:srgbClr val="000000">
                      <a:alpha val="43137"/>
                    </a:srgbClr>
                  </a:outerShdw>
                </a:effectLst>
              </a:rPr>
              <a:t>2- الطاقة الانتاجية </a:t>
            </a:r>
            <a:r>
              <a:rPr lang="ar-IQ" sz="2400" b="1" u="sng" dirty="0" err="1" smtClean="0">
                <a:effectLst>
                  <a:outerShdw blurRad="38100" dist="38100" dir="2700000" algn="tl">
                    <a:srgbClr val="000000">
                      <a:alpha val="43137"/>
                    </a:srgbClr>
                  </a:outerShdw>
                </a:effectLst>
              </a:rPr>
              <a:t>القصوى :</a:t>
            </a:r>
            <a:endParaRPr lang="ar-IQ" sz="2400" b="1" u="sng" dirty="0" smtClean="0">
              <a:effectLst>
                <a:outerShdw blurRad="38100" dist="38100" dir="2700000" algn="tl">
                  <a:srgbClr val="000000">
                    <a:alpha val="43137"/>
                  </a:srgbClr>
                </a:outerShdw>
              </a:effectLst>
            </a:endParaRPr>
          </a:p>
          <a:p>
            <a:r>
              <a:rPr lang="ar-IQ" sz="2400" b="1" dirty="0" smtClean="0">
                <a:effectLst>
                  <a:outerShdw blurRad="38100" dist="38100" dir="2700000" algn="tl">
                    <a:srgbClr val="000000">
                      <a:alpha val="43137"/>
                    </a:srgbClr>
                  </a:outerShdw>
                </a:effectLst>
              </a:rPr>
              <a:t>و تمثل الطاقة القصوى و القدرة على انتاج منتج معين وحسب عوامل الانتاج المتوفرة خلال فترة زمنية معينة وفقا لمواصفات جهة الصنع مع افتراض توفر الشروط </a:t>
            </a:r>
            <a:r>
              <a:rPr lang="ar-IQ" sz="2400" b="1" dirty="0" err="1" smtClean="0">
                <a:effectLst>
                  <a:outerShdw blurRad="38100" dist="38100" dir="2700000" algn="tl">
                    <a:srgbClr val="000000">
                      <a:alpha val="43137"/>
                    </a:srgbClr>
                  </a:outerShdw>
                </a:effectLst>
              </a:rPr>
              <a:t>التالية :</a:t>
            </a:r>
            <a:endParaRPr lang="ar-IQ" sz="2400" b="1" dirty="0" smtClean="0">
              <a:effectLst>
                <a:outerShdw blurRad="38100" dist="38100" dir="2700000" algn="tl">
                  <a:srgbClr val="000000">
                    <a:alpha val="43137"/>
                  </a:srgbClr>
                </a:outerShdw>
              </a:effectLst>
            </a:endParaRPr>
          </a:p>
          <a:p>
            <a:r>
              <a:rPr lang="ar-IQ" sz="2400" b="1" dirty="0" smtClean="0">
                <a:effectLst>
                  <a:outerShdw blurRad="38100" dist="38100" dir="2700000" algn="tl">
                    <a:srgbClr val="000000">
                      <a:alpha val="43137"/>
                    </a:srgbClr>
                  </a:outerShdw>
                </a:effectLst>
              </a:rPr>
              <a:t>1- صيانة </a:t>
            </a:r>
            <a:r>
              <a:rPr lang="ar-IQ" sz="2400" b="1" dirty="0" err="1" smtClean="0">
                <a:effectLst>
                  <a:outerShdw blurRad="38100" dist="38100" dir="2700000" algn="tl">
                    <a:srgbClr val="000000">
                      <a:alpha val="43137"/>
                    </a:srgbClr>
                  </a:outerShdw>
                </a:effectLst>
              </a:rPr>
              <a:t>منظمة .</a:t>
            </a:r>
            <a:endParaRPr lang="ar-IQ" sz="2400" b="1" dirty="0" smtClean="0">
              <a:effectLst>
                <a:outerShdw blurRad="38100" dist="38100" dir="2700000" algn="tl">
                  <a:srgbClr val="000000">
                    <a:alpha val="43137"/>
                  </a:srgbClr>
                </a:outerShdw>
              </a:effectLst>
            </a:endParaRPr>
          </a:p>
          <a:p>
            <a:r>
              <a:rPr lang="ar-IQ" sz="2400" b="1" dirty="0" smtClean="0">
                <a:effectLst>
                  <a:outerShdw blurRad="38100" dist="38100" dir="2700000" algn="tl">
                    <a:srgbClr val="000000">
                      <a:alpha val="43137"/>
                    </a:srgbClr>
                  </a:outerShdw>
                </a:effectLst>
              </a:rPr>
              <a:t>2- توفير ادوات الاحتياط.</a:t>
            </a:r>
          </a:p>
          <a:p>
            <a:r>
              <a:rPr lang="ar-IQ" sz="2400" b="1" dirty="0" smtClean="0">
                <a:effectLst>
                  <a:outerShdw blurRad="38100" dist="38100" dir="2700000" algn="tl">
                    <a:srgbClr val="000000">
                      <a:alpha val="43137"/>
                    </a:srgbClr>
                  </a:outerShdw>
                </a:effectLst>
              </a:rPr>
              <a:t>3- عمالة بكفاءة انتاجية </a:t>
            </a:r>
            <a:r>
              <a:rPr lang="ar-IQ" sz="2400" b="1" dirty="0" err="1" smtClean="0">
                <a:effectLst>
                  <a:outerShdw blurRad="38100" dist="38100" dir="2700000" algn="tl">
                    <a:srgbClr val="000000">
                      <a:alpha val="43137"/>
                    </a:srgbClr>
                  </a:outerShdw>
                </a:effectLst>
              </a:rPr>
              <a:t>عالية .</a:t>
            </a:r>
            <a:endParaRPr lang="ar-IQ" sz="2400" b="1" dirty="0" smtClean="0">
              <a:effectLst>
                <a:outerShdw blurRad="38100" dist="38100" dir="2700000" algn="tl">
                  <a:srgbClr val="000000">
                    <a:alpha val="43137"/>
                  </a:srgbClr>
                </a:outerShdw>
              </a:effectLst>
            </a:endParaRPr>
          </a:p>
          <a:p>
            <a:r>
              <a:rPr lang="ar-IQ" sz="2400" b="1" dirty="0" smtClean="0">
                <a:effectLst>
                  <a:outerShdw blurRad="38100" dist="38100" dir="2700000" algn="tl">
                    <a:srgbClr val="000000">
                      <a:alpha val="43137"/>
                    </a:srgbClr>
                  </a:outerShdw>
                </a:effectLst>
              </a:rPr>
              <a:t>4- مستلزمات انتاج بدرجة الجودة </a:t>
            </a:r>
            <a:r>
              <a:rPr lang="ar-IQ" sz="2400" b="1" dirty="0" err="1" smtClean="0">
                <a:effectLst>
                  <a:outerShdw blurRad="38100" dist="38100" dir="2700000" algn="tl">
                    <a:srgbClr val="000000">
                      <a:alpha val="43137"/>
                    </a:srgbClr>
                  </a:outerShdw>
                </a:effectLst>
              </a:rPr>
              <a:t>المطلوبة .</a:t>
            </a:r>
            <a:endParaRPr lang="ar-IQ" sz="2400" b="1" dirty="0" smtClean="0">
              <a:effectLst>
                <a:outerShdw blurRad="38100" dist="38100" dir="2700000" algn="tl">
                  <a:srgbClr val="000000">
                    <a:alpha val="43137"/>
                  </a:srgbClr>
                </a:outerShdw>
              </a:effectLst>
            </a:endParaRPr>
          </a:p>
          <a:p>
            <a:endParaRPr lang="ar-IQ" sz="2400" b="1" dirty="0" smtClean="0">
              <a:effectLst>
                <a:outerShdw blurRad="38100" dist="38100" dir="2700000" algn="tl">
                  <a:srgbClr val="000000">
                    <a:alpha val="43137"/>
                  </a:srgbClr>
                </a:outerShdw>
              </a:effectLst>
            </a:endParaRPr>
          </a:p>
          <a:p>
            <a:r>
              <a:rPr lang="ar-IQ" sz="2400" b="1" dirty="0" smtClean="0">
                <a:effectLst>
                  <a:outerShdw blurRad="38100" dist="38100" dir="2700000" algn="tl">
                    <a:srgbClr val="000000">
                      <a:alpha val="43137"/>
                    </a:srgbClr>
                  </a:outerShdw>
                </a:effectLst>
              </a:rPr>
              <a:t>وهذا يعني توفير بعض او كل العوامل المذكورة اعلاه وبذلك فهي تختلف من فترة الى اخرى او من موقع الى اخر ضمن نفس الوحدة </a:t>
            </a:r>
            <a:r>
              <a:rPr lang="ar-IQ" sz="2400" b="1" dirty="0" err="1" smtClean="0">
                <a:effectLst>
                  <a:outerShdw blurRad="38100" dist="38100" dir="2700000" algn="tl">
                    <a:srgbClr val="000000">
                      <a:alpha val="43137"/>
                    </a:srgbClr>
                  </a:outerShdw>
                </a:effectLst>
              </a:rPr>
              <a:t>الانتاجية .</a:t>
            </a:r>
            <a:endParaRPr lang="ar-IQ" sz="2400" b="1" dirty="0" smtClean="0">
              <a:effectLst>
                <a:outerShdw blurRad="38100" dist="38100" dir="2700000" algn="tl">
                  <a:srgbClr val="000000">
                    <a:alpha val="43137"/>
                  </a:srgbClr>
                </a:outerShdw>
              </a:effectLst>
            </a:endParaRPr>
          </a:p>
        </p:txBody>
      </p:sp>
      <p:pic>
        <p:nvPicPr>
          <p:cNvPr id="9" name="صورة 8" descr="images.jpg"/>
          <p:cNvPicPr>
            <a:picLocks noChangeAspect="1"/>
          </p:cNvPicPr>
          <p:nvPr/>
        </p:nvPicPr>
        <p:blipFill>
          <a:blip r:embed="rId2" cstate="print"/>
          <a:stretch>
            <a:fillRect/>
          </a:stretch>
        </p:blipFill>
        <p:spPr>
          <a:xfrm>
            <a:off x="539552" y="2924944"/>
            <a:ext cx="2736304" cy="1721591"/>
          </a:xfrm>
          <a:prstGeom prst="rect">
            <a:avLst/>
          </a:prstGeom>
        </p:spPr>
      </p:pic>
      <p:sp>
        <p:nvSpPr>
          <p:cNvPr id="5" name="مربع نص 4"/>
          <p:cNvSpPr txBox="1"/>
          <p:nvPr/>
        </p:nvSpPr>
        <p:spPr>
          <a:xfrm>
            <a:off x="8460432" y="6408140"/>
            <a:ext cx="648072" cy="400110"/>
          </a:xfrm>
          <a:prstGeom prst="rect">
            <a:avLst/>
          </a:prstGeom>
          <a:noFill/>
        </p:spPr>
        <p:txBody>
          <a:bodyPr wrap="square" rtlCol="1">
            <a:spAutoFit/>
          </a:bodyPr>
          <a:lstStyle/>
          <a:p>
            <a:r>
              <a:rPr lang="ar-IQ" sz="2000" b="1" dirty="0" smtClean="0"/>
              <a:t>28</a:t>
            </a:r>
            <a:endParaRPr lang="ar-IQ" sz="28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مستدير الزوايا 6"/>
          <p:cNvSpPr/>
          <p:nvPr/>
        </p:nvSpPr>
        <p:spPr>
          <a:xfrm>
            <a:off x="2915816" y="546948"/>
            <a:ext cx="5760640" cy="72008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ar-IQ"/>
          </a:p>
        </p:txBody>
      </p:sp>
      <p:sp>
        <p:nvSpPr>
          <p:cNvPr id="4" name="مستطيل 3"/>
          <p:cNvSpPr/>
          <p:nvPr/>
        </p:nvSpPr>
        <p:spPr>
          <a:xfrm>
            <a:off x="2937268" y="620688"/>
            <a:ext cx="5606022" cy="523220"/>
          </a:xfrm>
          <a:prstGeom prst="rect">
            <a:avLst/>
          </a:prstGeom>
        </p:spPr>
        <p:txBody>
          <a:bodyPr wrap="none">
            <a:spAutoFit/>
          </a:bodyPr>
          <a:lstStyle/>
          <a:p>
            <a:r>
              <a:rPr lang="ar-IQ" sz="2800" dirty="0" smtClean="0">
                <a:solidFill>
                  <a:srgbClr val="FFFF00"/>
                </a:solidFill>
                <a:cs typeface="PT Bold Heading" pitchFamily="2" charset="-78"/>
              </a:rPr>
              <a:t>1- الاسس النظرية لتقييم الاداء الصناعي.</a:t>
            </a:r>
          </a:p>
        </p:txBody>
      </p:sp>
      <p:pic>
        <p:nvPicPr>
          <p:cNvPr id="5" name="صورة 4" descr="images (1).jpg"/>
          <p:cNvPicPr>
            <a:picLocks noChangeAspect="1"/>
          </p:cNvPicPr>
          <p:nvPr/>
        </p:nvPicPr>
        <p:blipFill>
          <a:blip r:embed="rId2" cstate="print"/>
          <a:stretch>
            <a:fillRect/>
          </a:stretch>
        </p:blipFill>
        <p:spPr>
          <a:xfrm>
            <a:off x="323528" y="5229200"/>
            <a:ext cx="3324225" cy="1381125"/>
          </a:xfrm>
          <a:prstGeom prst="rect">
            <a:avLst/>
          </a:prstGeom>
        </p:spPr>
      </p:pic>
      <p:sp>
        <p:nvSpPr>
          <p:cNvPr id="15361" name="Rectangle 1"/>
          <p:cNvSpPr>
            <a:spLocks noChangeArrowheads="1"/>
          </p:cNvSpPr>
          <p:nvPr/>
        </p:nvSpPr>
        <p:spPr bwMode="auto">
          <a:xfrm>
            <a:off x="467544" y="1556211"/>
            <a:ext cx="799288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تقوم المنشآت الصناعية بمهمة انتاج السلع والخدمات لإشباع حاجات الافراد والجماعات من السلع والخدمات المختلفة، وذلك عن طريق استخدام الموارد الاقتصادية المتاحة مثل </a:t>
            </a:r>
            <a:r>
              <a:rPr kumimoji="0" lang="ar-IQ" sz="28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المكائن</a:t>
            </a:r>
            <a:r>
              <a:rPr kumimoji="0" lang="ar-SA"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والمعدات والمباني والأيدي العاملة والمواد الخام وغي</a:t>
            </a:r>
            <a:r>
              <a:rPr kumimoji="0" lang="ar-IQ"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ر</a:t>
            </a:r>
            <a:r>
              <a:rPr kumimoji="0" lang="ar-SA" sz="28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ها.</a:t>
            </a:r>
            <a:r>
              <a:rPr kumimoji="0" lang="ar-SA"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إن الموارد الاقتصادية المتاحة بطبيعتها تكون نادرة نسبياً، بالمقارنة مع حاجات المجتمع إلى هذه الموارد لإنتاج كل ما</a:t>
            </a:r>
            <a:r>
              <a:rPr kumimoji="0" lang="ar-IQ"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ar-SA"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يحتاجه من سلع و</a:t>
            </a:r>
            <a:r>
              <a:rPr kumimoji="0" lang="ar-IQ"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ar-SA" sz="28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خدمات.</a:t>
            </a:r>
            <a:r>
              <a:rPr kumimoji="0" lang="ar-SA"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وعليه تصبح المهمة الرئيسية لهذه المنشآت انتاج اكبر كمية من السلع والخدمات بأقل قدر من الموارد الاقتصادية بهدف اشباع اقصى قدر من حاجات </a:t>
            </a:r>
            <a:r>
              <a:rPr kumimoji="0" lang="ar-SA" sz="28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المجتمع.</a:t>
            </a:r>
            <a:r>
              <a:rPr kumimoji="0" lang="ar-SA"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ar-SA"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مربع نص 7"/>
          <p:cNvSpPr txBox="1"/>
          <p:nvPr/>
        </p:nvSpPr>
        <p:spPr>
          <a:xfrm>
            <a:off x="8430936" y="6319652"/>
            <a:ext cx="648072" cy="523220"/>
          </a:xfrm>
          <a:prstGeom prst="rect">
            <a:avLst/>
          </a:prstGeom>
          <a:noFill/>
        </p:spPr>
        <p:txBody>
          <a:bodyPr wrap="square" rtlCol="1">
            <a:spAutoFit/>
          </a:bodyPr>
          <a:lstStyle/>
          <a:p>
            <a:r>
              <a:rPr lang="ar-IQ" sz="2800" b="1" dirty="0" smtClean="0"/>
              <a:t>2</a:t>
            </a:r>
            <a:endParaRPr lang="ar-IQ" sz="28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مستطيل مستدير الزوايا 11"/>
          <p:cNvSpPr/>
          <p:nvPr/>
        </p:nvSpPr>
        <p:spPr>
          <a:xfrm>
            <a:off x="251520" y="5445224"/>
            <a:ext cx="8640960" cy="648072"/>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ar-IQ"/>
          </a:p>
        </p:txBody>
      </p:sp>
      <p:sp>
        <p:nvSpPr>
          <p:cNvPr id="11" name="مستطيل مستدير الزوايا 10"/>
          <p:cNvSpPr/>
          <p:nvPr/>
        </p:nvSpPr>
        <p:spPr>
          <a:xfrm>
            <a:off x="251520" y="4638388"/>
            <a:ext cx="8640960" cy="648072"/>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ar-IQ"/>
          </a:p>
        </p:txBody>
      </p:sp>
      <p:sp>
        <p:nvSpPr>
          <p:cNvPr id="10" name="مستطيل مستدير الزوايا 9"/>
          <p:cNvSpPr/>
          <p:nvPr/>
        </p:nvSpPr>
        <p:spPr>
          <a:xfrm>
            <a:off x="683568" y="3846300"/>
            <a:ext cx="8208912" cy="648072"/>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ar-IQ"/>
          </a:p>
        </p:txBody>
      </p:sp>
      <p:sp>
        <p:nvSpPr>
          <p:cNvPr id="9" name="مستطيل مستدير الزوايا 8"/>
          <p:cNvSpPr/>
          <p:nvPr/>
        </p:nvSpPr>
        <p:spPr>
          <a:xfrm>
            <a:off x="5724128" y="332656"/>
            <a:ext cx="3096344" cy="648072"/>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4" name="مربع نص 3"/>
          <p:cNvSpPr txBox="1"/>
          <p:nvPr/>
        </p:nvSpPr>
        <p:spPr>
          <a:xfrm>
            <a:off x="1187624" y="417559"/>
            <a:ext cx="7416824" cy="461665"/>
          </a:xfrm>
          <a:prstGeom prst="rect">
            <a:avLst/>
          </a:prstGeom>
          <a:noFill/>
        </p:spPr>
        <p:txBody>
          <a:bodyPr wrap="square" rtlCol="1">
            <a:spAutoFit/>
          </a:bodyPr>
          <a:lstStyle/>
          <a:p>
            <a:r>
              <a:rPr lang="ar-IQ"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PT Bold Heading" pitchFamily="2" charset="-78"/>
              </a:rPr>
              <a:t>مثال </a:t>
            </a:r>
            <a:r>
              <a:rPr lang="ar-IQ"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PT Bold Heading" pitchFamily="2" charset="-78"/>
              </a:rPr>
              <a:t>( تطبيق </a:t>
            </a:r>
            <a:r>
              <a:rPr lang="ar-IQ"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PT Bold Heading" pitchFamily="2" charset="-78"/>
              </a:rPr>
              <a:t>عملي )</a:t>
            </a:r>
            <a:r>
              <a:rPr lang="ar-IQ"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PT Bold Heading" pitchFamily="2" charset="-78"/>
              </a:rPr>
              <a:t> </a:t>
            </a:r>
            <a:endParaRPr lang="ar-IQ"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PT Bold Heading" pitchFamily="2" charset="-78"/>
            </a:endParaRPr>
          </a:p>
        </p:txBody>
      </p:sp>
      <p:sp>
        <p:nvSpPr>
          <p:cNvPr id="5" name="مربع نص 4"/>
          <p:cNvSpPr txBox="1"/>
          <p:nvPr/>
        </p:nvSpPr>
        <p:spPr>
          <a:xfrm>
            <a:off x="611560" y="1398255"/>
            <a:ext cx="8208912" cy="2246769"/>
          </a:xfrm>
          <a:prstGeom prst="rect">
            <a:avLst/>
          </a:prstGeom>
          <a:noFill/>
        </p:spPr>
        <p:txBody>
          <a:bodyPr wrap="square" rtlCol="1">
            <a:spAutoFit/>
          </a:bodyPr>
          <a:lstStyle/>
          <a:p>
            <a:pPr algn="just"/>
            <a:r>
              <a:rPr lang="ar-IQ" sz="2000" b="1" dirty="0" smtClean="0">
                <a:effectLst>
                  <a:outerShdw blurRad="38100" dist="38100" dir="2700000" algn="tl">
                    <a:srgbClr val="000000">
                      <a:alpha val="43137"/>
                    </a:srgbClr>
                  </a:outerShdw>
                </a:effectLst>
              </a:rPr>
              <a:t>اذا كانت الطاقة الانتاجية </a:t>
            </a:r>
            <a:r>
              <a:rPr lang="ar-IQ" sz="2000" b="1" dirty="0" err="1" smtClean="0">
                <a:effectLst>
                  <a:outerShdw blurRad="38100" dist="38100" dir="2700000" algn="tl">
                    <a:srgbClr val="000000">
                      <a:alpha val="43137"/>
                    </a:srgbClr>
                  </a:outerShdw>
                </a:effectLst>
              </a:rPr>
              <a:t>لاحد</a:t>
            </a:r>
            <a:r>
              <a:rPr lang="ar-IQ" sz="2000" b="1" dirty="0" smtClean="0">
                <a:effectLst>
                  <a:outerShdw blurRad="38100" dist="38100" dir="2700000" algn="tl">
                    <a:srgbClr val="000000">
                      <a:alpha val="43137"/>
                    </a:srgbClr>
                  </a:outerShdw>
                </a:effectLst>
              </a:rPr>
              <a:t> </a:t>
            </a:r>
            <a:r>
              <a:rPr lang="ar-IQ" sz="2000" b="1" dirty="0" err="1" smtClean="0">
                <a:effectLst>
                  <a:outerShdw blurRad="38100" dist="38100" dir="2700000" algn="tl">
                    <a:srgbClr val="000000">
                      <a:alpha val="43137"/>
                    </a:srgbClr>
                  </a:outerShdw>
                </a:effectLst>
              </a:rPr>
              <a:t>المكائن</a:t>
            </a:r>
            <a:r>
              <a:rPr lang="ar-IQ" sz="2000" b="1" dirty="0" smtClean="0">
                <a:effectLst>
                  <a:outerShdw blurRad="38100" dist="38100" dir="2700000" algn="tl">
                    <a:srgbClr val="000000">
                      <a:alpha val="43137"/>
                    </a:srgbClr>
                  </a:outerShdw>
                </a:effectLst>
              </a:rPr>
              <a:t> ( 80) </a:t>
            </a:r>
            <a:r>
              <a:rPr lang="ar-IQ" sz="2000" b="1" dirty="0" err="1" smtClean="0">
                <a:effectLst>
                  <a:outerShdw blurRad="38100" dist="38100" dir="2700000" algn="tl">
                    <a:srgbClr val="000000">
                      <a:alpha val="43137"/>
                    </a:srgbClr>
                  </a:outerShdw>
                </a:effectLst>
              </a:rPr>
              <a:t>وحدو</a:t>
            </a:r>
            <a:r>
              <a:rPr lang="ar-IQ" sz="2000" b="1" dirty="0" smtClean="0">
                <a:effectLst>
                  <a:outerShdw blurRad="38100" dist="38100" dir="2700000" algn="tl">
                    <a:srgbClr val="000000">
                      <a:alpha val="43137"/>
                    </a:srgbClr>
                  </a:outerShdw>
                </a:effectLst>
              </a:rPr>
              <a:t> بالساعة الواحدة  وفقا لمواصفات </a:t>
            </a:r>
            <a:r>
              <a:rPr lang="ar-IQ" sz="2000" b="1" dirty="0" err="1" smtClean="0">
                <a:effectLst>
                  <a:outerShdw blurRad="38100" dist="38100" dir="2700000" algn="tl">
                    <a:srgbClr val="000000">
                      <a:alpha val="43137"/>
                    </a:srgbClr>
                  </a:outerShdw>
                </a:effectLst>
              </a:rPr>
              <a:t>المنتج.</a:t>
            </a:r>
            <a:r>
              <a:rPr lang="ar-IQ" sz="2000" b="1" dirty="0" smtClean="0">
                <a:effectLst>
                  <a:outerShdw blurRad="38100" dist="38100" dir="2700000" algn="tl">
                    <a:srgbClr val="000000">
                      <a:alpha val="43137"/>
                    </a:srgbClr>
                  </a:outerShdw>
                </a:effectLst>
              </a:rPr>
              <a:t> علما بان عدد ساعات عمل اليوم </a:t>
            </a:r>
            <a:r>
              <a:rPr lang="ar-IQ" sz="2000" b="1" dirty="0" err="1" smtClean="0">
                <a:effectLst>
                  <a:outerShdw blurRad="38100" dist="38100" dir="2700000" algn="tl">
                    <a:srgbClr val="000000">
                      <a:alpha val="43137"/>
                    </a:srgbClr>
                  </a:outerShdw>
                </a:effectLst>
              </a:rPr>
              <a:t>الواحد </a:t>
            </a:r>
            <a:r>
              <a:rPr lang="ar-IQ" sz="2000" b="1" dirty="0" smtClean="0">
                <a:effectLst>
                  <a:outerShdw blurRad="38100" dist="38100" dir="2700000" algn="tl">
                    <a:srgbClr val="000000">
                      <a:alpha val="43137"/>
                    </a:srgbClr>
                  </a:outerShdw>
                </a:effectLst>
              </a:rPr>
              <a:t>( 8 </a:t>
            </a:r>
            <a:r>
              <a:rPr lang="ar-IQ" sz="2000" b="1" dirty="0" err="1" smtClean="0">
                <a:effectLst>
                  <a:outerShdw blurRad="38100" dist="38100" dir="2700000" algn="tl">
                    <a:srgbClr val="000000">
                      <a:alpha val="43137"/>
                    </a:srgbClr>
                  </a:outerShdw>
                </a:effectLst>
              </a:rPr>
              <a:t>ساعات </a:t>
            </a:r>
            <a:r>
              <a:rPr lang="ar-IQ" sz="2000" b="1" dirty="0" smtClean="0">
                <a:effectLst>
                  <a:outerShdw blurRad="38100" dist="38100" dir="2700000" algn="tl">
                    <a:srgbClr val="000000">
                      <a:alpha val="43137"/>
                    </a:srgbClr>
                  </a:outerShdw>
                </a:effectLst>
              </a:rPr>
              <a:t>) و اذا كان مستوى مهارة </a:t>
            </a:r>
            <a:r>
              <a:rPr lang="ar-IQ" sz="2000" b="1" dirty="0" err="1" smtClean="0">
                <a:effectLst>
                  <a:outerShdw blurRad="38100" dist="38100" dir="2700000" algn="tl">
                    <a:srgbClr val="000000">
                      <a:alpha val="43137"/>
                    </a:srgbClr>
                  </a:outerShdw>
                </a:effectLst>
              </a:rPr>
              <a:t>العامل </a:t>
            </a:r>
            <a:r>
              <a:rPr lang="ar-IQ" sz="2000" b="1" dirty="0" smtClean="0">
                <a:effectLst>
                  <a:outerShdw blurRad="38100" dist="38100" dir="2700000" algn="tl">
                    <a:srgbClr val="000000">
                      <a:alpha val="43137"/>
                    </a:srgbClr>
                  </a:outerShdw>
                </a:effectLst>
              </a:rPr>
              <a:t>(1.15 </a:t>
            </a:r>
            <a:r>
              <a:rPr lang="ar-IQ" sz="2000" b="1" dirty="0" err="1" smtClean="0">
                <a:effectLst>
                  <a:outerShdw blurRad="38100" dist="38100" dir="2700000" algn="tl">
                    <a:srgbClr val="000000">
                      <a:alpha val="43137"/>
                    </a:srgbClr>
                  </a:outerShdw>
                </a:effectLst>
              </a:rPr>
              <a:t>دقيقة </a:t>
            </a:r>
            <a:r>
              <a:rPr lang="ar-IQ" sz="2000" b="1" dirty="0" smtClean="0">
                <a:effectLst>
                  <a:outerShdw blurRad="38100" dist="38100" dir="2700000" algn="tl">
                    <a:srgbClr val="000000">
                      <a:alpha val="43137"/>
                    </a:srgbClr>
                  </a:outerShdw>
                </a:effectLst>
              </a:rPr>
              <a:t>) لكل وحدة </a:t>
            </a:r>
            <a:r>
              <a:rPr lang="ar-IQ" sz="2000" b="1" dirty="0" err="1" smtClean="0">
                <a:effectLst>
                  <a:outerShdw blurRad="38100" dist="38100" dir="2700000" algn="tl">
                    <a:srgbClr val="000000">
                      <a:alpha val="43137"/>
                    </a:srgbClr>
                  </a:outerShdw>
                </a:effectLst>
              </a:rPr>
              <a:t>انتاجية </a:t>
            </a:r>
            <a:r>
              <a:rPr lang="ar-IQ" sz="2000" b="1" dirty="0" smtClean="0">
                <a:effectLst>
                  <a:outerShdw blurRad="38100" dist="38100" dir="2700000" algn="tl">
                    <a:srgbClr val="000000">
                      <a:alpha val="43137"/>
                    </a:srgbClr>
                  </a:outerShdw>
                </a:effectLst>
              </a:rPr>
              <a:t>/ </a:t>
            </a:r>
            <a:r>
              <a:rPr lang="ar-IQ" sz="2000" b="1" dirty="0" err="1" smtClean="0">
                <a:effectLst>
                  <a:outerShdw blurRad="38100" dist="38100" dir="2700000" algn="tl">
                    <a:srgbClr val="000000">
                      <a:alpha val="43137"/>
                    </a:srgbClr>
                  </a:outerShdw>
                </a:effectLst>
              </a:rPr>
              <a:t>دقيقة .</a:t>
            </a:r>
            <a:r>
              <a:rPr lang="ar-IQ" sz="2000" b="1" dirty="0" smtClean="0">
                <a:effectLst>
                  <a:outerShdw blurRad="38100" dist="38100" dir="2700000" algn="tl">
                    <a:srgbClr val="000000">
                      <a:alpha val="43137"/>
                    </a:srgbClr>
                  </a:outerShdw>
                </a:effectLst>
              </a:rPr>
              <a:t> علما ان </a:t>
            </a:r>
            <a:r>
              <a:rPr lang="ar-IQ" sz="2000" b="1" dirty="0" err="1" smtClean="0">
                <a:effectLst>
                  <a:outerShdw blurRad="38100" dist="38100" dir="2700000" algn="tl">
                    <a:srgbClr val="000000">
                      <a:alpha val="43137"/>
                    </a:srgbClr>
                  </a:outerShdw>
                </a:effectLst>
              </a:rPr>
              <a:t>الماكنة</a:t>
            </a:r>
            <a:r>
              <a:rPr lang="ar-IQ" sz="2000" b="1" dirty="0" smtClean="0">
                <a:effectLst>
                  <a:outerShdw blurRad="38100" dist="38100" dir="2700000" algn="tl">
                    <a:srgbClr val="000000">
                      <a:alpha val="43137"/>
                    </a:srgbClr>
                  </a:outerShdw>
                </a:effectLst>
              </a:rPr>
              <a:t> تتوقف </a:t>
            </a:r>
            <a:r>
              <a:rPr lang="ar-IQ" sz="2000" b="1" dirty="0" err="1" smtClean="0">
                <a:effectLst>
                  <a:outerShdw blurRad="38100" dist="38100" dir="2700000" algn="tl">
                    <a:srgbClr val="000000">
                      <a:alpha val="43137"/>
                    </a:srgbClr>
                  </a:outerShdw>
                </a:effectLst>
              </a:rPr>
              <a:t>لمدة </a:t>
            </a:r>
            <a:r>
              <a:rPr lang="ar-IQ" sz="2000" b="1" dirty="0" smtClean="0">
                <a:effectLst>
                  <a:outerShdw blurRad="38100" dist="38100" dir="2700000" algn="tl">
                    <a:srgbClr val="000000">
                      <a:alpha val="43137"/>
                    </a:srgbClr>
                  </a:outerShdw>
                </a:effectLst>
              </a:rPr>
              <a:t>( 0.95) ساعة يوميا بسبب عطل مسموح </a:t>
            </a:r>
            <a:r>
              <a:rPr lang="ar-IQ" sz="2000" b="1" dirty="0" err="1" smtClean="0">
                <a:effectLst>
                  <a:outerShdw blurRad="38100" dist="38100" dir="2700000" algn="tl">
                    <a:srgbClr val="000000">
                      <a:alpha val="43137"/>
                    </a:srgbClr>
                  </a:outerShdw>
                </a:effectLst>
              </a:rPr>
              <a:t>به</a:t>
            </a:r>
            <a:r>
              <a:rPr lang="ar-IQ" sz="2000" b="1" dirty="0" smtClean="0">
                <a:effectLst>
                  <a:outerShdw blurRad="38100" dist="38100" dir="2700000" algn="tl">
                    <a:srgbClr val="000000">
                      <a:alpha val="43137"/>
                    </a:srgbClr>
                  </a:outerShdw>
                </a:effectLst>
              </a:rPr>
              <a:t> وبنفس </a:t>
            </a:r>
            <a:r>
              <a:rPr lang="ar-IQ" sz="2000" b="1" dirty="0" err="1" smtClean="0">
                <a:effectLst>
                  <a:outerShdw blurRad="38100" dist="38100" dir="2700000" algn="tl">
                    <a:srgbClr val="000000">
                      <a:alpha val="43137"/>
                    </a:srgbClr>
                  </a:outerShdw>
                </a:effectLst>
              </a:rPr>
              <a:t>العامل .</a:t>
            </a:r>
            <a:r>
              <a:rPr lang="ar-IQ" sz="2000" b="1" dirty="0" smtClean="0">
                <a:effectLst>
                  <a:outerShdw blurRad="38100" dist="38100" dir="2700000" algn="tl">
                    <a:srgbClr val="000000">
                      <a:alpha val="43137"/>
                    </a:srgbClr>
                  </a:outerShdw>
                </a:effectLst>
              </a:rPr>
              <a:t> جد كميات الانتاج </a:t>
            </a:r>
            <a:r>
              <a:rPr lang="ar-IQ" sz="2000" b="1" dirty="0" err="1" smtClean="0">
                <a:effectLst>
                  <a:outerShdw blurRad="38100" dist="38100" dir="2700000" algn="tl">
                    <a:srgbClr val="000000">
                      <a:alpha val="43137"/>
                    </a:srgbClr>
                  </a:outerShdw>
                </a:effectLst>
              </a:rPr>
              <a:t>التالية :</a:t>
            </a:r>
            <a:endParaRPr lang="ar-IQ" sz="2000" b="1" dirty="0" smtClean="0">
              <a:effectLst>
                <a:outerShdw blurRad="38100" dist="38100" dir="2700000" algn="tl">
                  <a:srgbClr val="000000">
                    <a:alpha val="43137"/>
                  </a:srgbClr>
                </a:outerShdw>
              </a:effectLst>
            </a:endParaRPr>
          </a:p>
          <a:p>
            <a:pPr algn="just"/>
            <a:r>
              <a:rPr lang="ar-IQ" sz="2000" b="1" dirty="0" smtClean="0">
                <a:effectLst>
                  <a:outerShdw blurRad="38100" dist="38100" dir="2700000" algn="tl">
                    <a:srgbClr val="000000">
                      <a:alpha val="43137"/>
                    </a:srgbClr>
                  </a:outerShdw>
                </a:effectLst>
              </a:rPr>
              <a:t>1- كمية انتاج </a:t>
            </a:r>
            <a:r>
              <a:rPr lang="ar-IQ" sz="2000" b="1" dirty="0" err="1" smtClean="0">
                <a:effectLst>
                  <a:outerShdw blurRad="38100" dist="38100" dir="2700000" algn="tl">
                    <a:srgbClr val="000000">
                      <a:alpha val="43137"/>
                    </a:srgbClr>
                  </a:outerShdw>
                </a:effectLst>
              </a:rPr>
              <a:t>الماكنة</a:t>
            </a:r>
            <a:r>
              <a:rPr lang="ar-IQ" sz="2000" b="1" dirty="0" smtClean="0">
                <a:effectLst>
                  <a:outerShdw blurRad="38100" dist="38100" dir="2700000" algn="tl">
                    <a:srgbClr val="000000">
                      <a:alpha val="43137"/>
                    </a:srgbClr>
                  </a:outerShdw>
                </a:effectLst>
              </a:rPr>
              <a:t> القصوى في اليوم </a:t>
            </a:r>
            <a:r>
              <a:rPr lang="ar-IQ" sz="2000" b="1" dirty="0" err="1" smtClean="0">
                <a:effectLst>
                  <a:outerShdw blurRad="38100" dist="38100" dir="2700000" algn="tl">
                    <a:srgbClr val="000000">
                      <a:alpha val="43137"/>
                    </a:srgbClr>
                  </a:outerShdw>
                </a:effectLst>
              </a:rPr>
              <a:t>الواحد .</a:t>
            </a:r>
            <a:endParaRPr lang="ar-IQ" sz="2000" b="1" dirty="0" smtClean="0">
              <a:effectLst>
                <a:outerShdw blurRad="38100" dist="38100" dir="2700000" algn="tl">
                  <a:srgbClr val="000000">
                    <a:alpha val="43137"/>
                  </a:srgbClr>
                </a:outerShdw>
              </a:effectLst>
            </a:endParaRPr>
          </a:p>
          <a:p>
            <a:pPr algn="just"/>
            <a:r>
              <a:rPr lang="ar-IQ" sz="2000" b="1" dirty="0" smtClean="0">
                <a:effectLst>
                  <a:outerShdw blurRad="38100" dist="38100" dir="2700000" algn="tl">
                    <a:srgbClr val="000000">
                      <a:alpha val="43137"/>
                    </a:srgbClr>
                  </a:outerShdw>
                </a:effectLst>
              </a:rPr>
              <a:t>2- كمية انتاج </a:t>
            </a:r>
            <a:r>
              <a:rPr lang="ar-IQ" sz="2000" b="1" dirty="0" err="1" smtClean="0">
                <a:effectLst>
                  <a:outerShdw blurRad="38100" dist="38100" dir="2700000" algn="tl">
                    <a:srgbClr val="000000">
                      <a:alpha val="43137"/>
                    </a:srgbClr>
                  </a:outerShdw>
                </a:effectLst>
              </a:rPr>
              <a:t>الماكنة</a:t>
            </a:r>
            <a:r>
              <a:rPr lang="ar-IQ" sz="2000" b="1" dirty="0" smtClean="0">
                <a:effectLst>
                  <a:outerShdw blurRad="38100" dist="38100" dir="2700000" algn="tl">
                    <a:srgbClr val="000000">
                      <a:alpha val="43137"/>
                    </a:srgbClr>
                  </a:outerShdw>
                </a:effectLst>
              </a:rPr>
              <a:t> </a:t>
            </a:r>
            <a:r>
              <a:rPr lang="ar-IQ" sz="2000" b="1" dirty="0" err="1" smtClean="0">
                <a:effectLst>
                  <a:outerShdw blurRad="38100" dist="38100" dir="2700000" algn="tl">
                    <a:srgbClr val="000000">
                      <a:alpha val="43137"/>
                    </a:srgbClr>
                  </a:outerShdw>
                </a:effectLst>
              </a:rPr>
              <a:t>االمخططة</a:t>
            </a:r>
            <a:r>
              <a:rPr lang="ar-IQ" sz="2000" b="1" dirty="0" smtClean="0">
                <a:effectLst>
                  <a:outerShdw blurRad="38100" dist="38100" dir="2700000" algn="tl">
                    <a:srgbClr val="000000">
                      <a:alpha val="43137"/>
                    </a:srgbClr>
                  </a:outerShdw>
                </a:effectLst>
              </a:rPr>
              <a:t> في اليوم </a:t>
            </a:r>
            <a:r>
              <a:rPr lang="ar-IQ" sz="2000" b="1" dirty="0" err="1" smtClean="0">
                <a:effectLst>
                  <a:outerShdw blurRad="38100" dist="38100" dir="2700000" algn="tl">
                    <a:srgbClr val="000000">
                      <a:alpha val="43137"/>
                    </a:srgbClr>
                  </a:outerShdw>
                </a:effectLst>
              </a:rPr>
              <a:t>الواحد .</a:t>
            </a:r>
            <a:endParaRPr lang="ar-IQ" sz="2000" b="1" dirty="0" smtClean="0">
              <a:effectLst>
                <a:outerShdw blurRad="38100" dist="38100" dir="2700000" algn="tl">
                  <a:srgbClr val="000000">
                    <a:alpha val="43137"/>
                  </a:srgbClr>
                </a:outerShdw>
              </a:effectLst>
            </a:endParaRPr>
          </a:p>
          <a:p>
            <a:pPr algn="just"/>
            <a:r>
              <a:rPr lang="ar-IQ" sz="2000" b="1" dirty="0" smtClean="0">
                <a:effectLst>
                  <a:outerShdw blurRad="38100" dist="38100" dir="2700000" algn="tl">
                    <a:srgbClr val="000000">
                      <a:alpha val="43137"/>
                    </a:srgbClr>
                  </a:outerShdw>
                </a:effectLst>
              </a:rPr>
              <a:t>3- كمية انتاج </a:t>
            </a:r>
            <a:r>
              <a:rPr lang="ar-IQ" sz="2000" b="1" dirty="0" err="1" smtClean="0">
                <a:effectLst>
                  <a:outerShdw blurRad="38100" dist="38100" dir="2700000" algn="tl">
                    <a:srgbClr val="000000">
                      <a:alpha val="43137"/>
                    </a:srgbClr>
                  </a:outerShdw>
                </a:effectLst>
              </a:rPr>
              <a:t>الماكنة</a:t>
            </a:r>
            <a:r>
              <a:rPr lang="ar-IQ" sz="2000" b="1" dirty="0" smtClean="0">
                <a:effectLst>
                  <a:outerShdw blurRad="38100" dist="38100" dir="2700000" algn="tl">
                    <a:srgbClr val="000000">
                      <a:alpha val="43137"/>
                    </a:srgbClr>
                  </a:outerShdw>
                </a:effectLst>
              </a:rPr>
              <a:t> الفعلية في اليوم </a:t>
            </a:r>
            <a:r>
              <a:rPr lang="ar-IQ" sz="2000" b="1" dirty="0" err="1" smtClean="0">
                <a:effectLst>
                  <a:outerShdw blurRad="38100" dist="38100" dir="2700000" algn="tl">
                    <a:srgbClr val="000000">
                      <a:alpha val="43137"/>
                    </a:srgbClr>
                  </a:outerShdw>
                </a:effectLst>
              </a:rPr>
              <a:t>الواحد .</a:t>
            </a:r>
            <a:endParaRPr lang="ar-IQ" sz="2000" b="1" dirty="0">
              <a:effectLst>
                <a:outerShdw blurRad="38100" dist="38100" dir="2700000" algn="tl">
                  <a:srgbClr val="000000">
                    <a:alpha val="43137"/>
                  </a:srgbClr>
                </a:outerShdw>
              </a:effectLst>
            </a:endParaRPr>
          </a:p>
        </p:txBody>
      </p:sp>
      <p:sp>
        <p:nvSpPr>
          <p:cNvPr id="6" name="مربع نص 5"/>
          <p:cNvSpPr txBox="1"/>
          <p:nvPr/>
        </p:nvSpPr>
        <p:spPr>
          <a:xfrm>
            <a:off x="107504" y="3541072"/>
            <a:ext cx="8712968" cy="3416320"/>
          </a:xfrm>
          <a:prstGeom prst="rect">
            <a:avLst/>
          </a:prstGeom>
          <a:noFill/>
        </p:spPr>
        <p:txBody>
          <a:bodyPr wrap="square" rtlCol="1">
            <a:spAutoFit/>
          </a:bodyPr>
          <a:lstStyle/>
          <a:p>
            <a:r>
              <a:rPr lang="ar-IQ" b="1" dirty="0" err="1" smtClean="0">
                <a:solidFill>
                  <a:srgbClr val="FFFF00"/>
                </a:solidFill>
                <a:effectLst>
                  <a:outerShdw blurRad="38100" dist="38100" dir="2700000" algn="tl">
                    <a:srgbClr val="000000">
                      <a:alpha val="43137"/>
                    </a:srgbClr>
                  </a:outerShdw>
                </a:effectLst>
              </a:rPr>
              <a:t>الحل /</a:t>
            </a:r>
            <a:r>
              <a:rPr lang="ar-IQ" b="1" dirty="0" smtClean="0">
                <a:solidFill>
                  <a:srgbClr val="FFFF00"/>
                </a:solidFill>
                <a:effectLst>
                  <a:outerShdw blurRad="38100" dist="38100" dir="2700000" algn="tl">
                    <a:srgbClr val="000000">
                      <a:alpha val="43137"/>
                    </a:srgbClr>
                  </a:outerShdw>
                </a:effectLst>
              </a:rPr>
              <a:t> </a:t>
            </a:r>
          </a:p>
          <a:p>
            <a:r>
              <a:rPr lang="ar-IQ" b="1" dirty="0" smtClean="0">
                <a:solidFill>
                  <a:sysClr val="windowText" lastClr="000000"/>
                </a:solidFill>
                <a:effectLst>
                  <a:outerShdw blurRad="38100" dist="38100" dir="2700000" algn="tl">
                    <a:srgbClr val="000000">
                      <a:alpha val="43137"/>
                    </a:srgbClr>
                  </a:outerShdw>
                </a:effectLst>
              </a:rPr>
              <a:t>1-  كمية انتاج </a:t>
            </a:r>
            <a:r>
              <a:rPr lang="ar-IQ" b="1" dirty="0" err="1" smtClean="0">
                <a:solidFill>
                  <a:sysClr val="windowText" lastClr="000000"/>
                </a:solidFill>
                <a:effectLst>
                  <a:outerShdw blurRad="38100" dist="38100" dir="2700000" algn="tl">
                    <a:srgbClr val="000000">
                      <a:alpha val="43137"/>
                    </a:srgbClr>
                  </a:outerShdw>
                </a:effectLst>
              </a:rPr>
              <a:t>الماكنة</a:t>
            </a:r>
            <a:r>
              <a:rPr lang="ar-IQ" b="1" dirty="0" smtClean="0">
                <a:solidFill>
                  <a:sysClr val="windowText" lastClr="000000"/>
                </a:solidFill>
                <a:effectLst>
                  <a:outerShdw blurRad="38100" dist="38100" dir="2700000" algn="tl">
                    <a:srgbClr val="000000">
                      <a:alpha val="43137"/>
                    </a:srgbClr>
                  </a:outerShdw>
                </a:effectLst>
              </a:rPr>
              <a:t> القصوى في اليوم </a:t>
            </a:r>
            <a:r>
              <a:rPr lang="ar-IQ" b="1" dirty="0" err="1" smtClean="0">
                <a:solidFill>
                  <a:sysClr val="windowText" lastClr="000000"/>
                </a:solidFill>
                <a:effectLst>
                  <a:outerShdw blurRad="38100" dist="38100" dir="2700000" algn="tl">
                    <a:srgbClr val="000000">
                      <a:alpha val="43137"/>
                    </a:srgbClr>
                  </a:outerShdw>
                </a:effectLst>
              </a:rPr>
              <a:t>الواحد =</a:t>
            </a:r>
            <a:r>
              <a:rPr lang="ar-IQ" b="1" dirty="0" smtClean="0">
                <a:solidFill>
                  <a:sysClr val="windowText" lastClr="000000"/>
                </a:solidFill>
                <a:effectLst>
                  <a:outerShdw blurRad="38100" dist="38100" dir="2700000" algn="tl">
                    <a:srgbClr val="000000">
                      <a:alpha val="43137"/>
                    </a:srgbClr>
                  </a:outerShdw>
                </a:effectLst>
              </a:rPr>
              <a:t> </a:t>
            </a:r>
          </a:p>
          <a:p>
            <a:r>
              <a:rPr lang="ar-IQ" b="1" dirty="0" smtClean="0">
                <a:solidFill>
                  <a:sysClr val="windowText" lastClr="000000"/>
                </a:solidFill>
                <a:effectLst>
                  <a:outerShdw blurRad="38100" dist="38100" dir="2700000" algn="tl">
                    <a:srgbClr val="000000">
                      <a:alpha val="43137"/>
                    </a:srgbClr>
                  </a:outerShdw>
                </a:effectLst>
              </a:rPr>
              <a:t>                                     80 وحدة </a:t>
            </a:r>
            <a:r>
              <a:rPr lang="ar-IQ" b="1" dirty="0" err="1" smtClean="0">
                <a:solidFill>
                  <a:sysClr val="windowText" lastClr="000000"/>
                </a:solidFill>
                <a:effectLst>
                  <a:outerShdw blurRad="38100" dist="38100" dir="2700000" algn="tl">
                    <a:srgbClr val="000000">
                      <a:alpha val="43137"/>
                    </a:srgbClr>
                  </a:outerShdw>
                </a:effectLst>
              </a:rPr>
              <a:t>بالساعة </a:t>
            </a:r>
            <a:r>
              <a:rPr lang="ar-IQ" b="1" dirty="0" smtClean="0">
                <a:solidFill>
                  <a:sysClr val="windowText" lastClr="000000"/>
                </a:solidFill>
                <a:effectLst>
                  <a:outerShdw blurRad="38100" dist="38100" dir="2700000" algn="tl">
                    <a:srgbClr val="000000">
                      <a:alpha val="43137"/>
                    </a:srgbClr>
                  </a:outerShdw>
                </a:effectLst>
              </a:rPr>
              <a:t>× 8 ساعات في اليوم </a:t>
            </a:r>
            <a:r>
              <a:rPr lang="ar-IQ" b="1" dirty="0" err="1" smtClean="0">
                <a:solidFill>
                  <a:sysClr val="windowText" lastClr="000000"/>
                </a:solidFill>
                <a:effectLst>
                  <a:outerShdw blurRad="38100" dist="38100" dir="2700000" algn="tl">
                    <a:srgbClr val="000000">
                      <a:alpha val="43137"/>
                    </a:srgbClr>
                  </a:outerShdw>
                </a:effectLst>
              </a:rPr>
              <a:t>الواحد </a:t>
            </a:r>
            <a:r>
              <a:rPr lang="ar-IQ" b="1" dirty="0" smtClean="0">
                <a:solidFill>
                  <a:sysClr val="windowText" lastClr="000000"/>
                </a:solidFill>
                <a:effectLst>
                  <a:outerShdw blurRad="38100" dist="38100" dir="2700000" algn="tl">
                    <a:srgbClr val="000000">
                      <a:alpha val="43137"/>
                    </a:srgbClr>
                  </a:outerShdw>
                </a:effectLst>
              </a:rPr>
              <a:t>= 640 وحدة باليوم الواحد </a:t>
            </a:r>
          </a:p>
          <a:p>
            <a:endParaRPr lang="ar-IQ" b="1" dirty="0" smtClean="0">
              <a:solidFill>
                <a:sysClr val="windowText" lastClr="000000"/>
              </a:solidFill>
              <a:effectLst>
                <a:outerShdw blurRad="38100" dist="38100" dir="2700000" algn="tl">
                  <a:srgbClr val="000000">
                    <a:alpha val="43137"/>
                  </a:srgbClr>
                </a:outerShdw>
              </a:effectLst>
            </a:endParaRPr>
          </a:p>
          <a:p>
            <a:r>
              <a:rPr lang="ar-IQ" b="1" dirty="0" smtClean="0">
                <a:solidFill>
                  <a:sysClr val="windowText" lastClr="000000"/>
                </a:solidFill>
                <a:effectLst>
                  <a:outerShdw blurRad="38100" dist="38100" dir="2700000" algn="tl">
                    <a:srgbClr val="000000">
                      <a:alpha val="43137"/>
                    </a:srgbClr>
                  </a:outerShdw>
                </a:effectLst>
              </a:rPr>
              <a:t>2- كمية انتاج </a:t>
            </a:r>
            <a:r>
              <a:rPr lang="ar-IQ" b="1" dirty="0" err="1" smtClean="0">
                <a:solidFill>
                  <a:sysClr val="windowText" lastClr="000000"/>
                </a:solidFill>
                <a:effectLst>
                  <a:outerShdw blurRad="38100" dist="38100" dir="2700000" algn="tl">
                    <a:srgbClr val="000000">
                      <a:alpha val="43137"/>
                    </a:srgbClr>
                  </a:outerShdw>
                </a:effectLst>
              </a:rPr>
              <a:t>الماكنة</a:t>
            </a:r>
            <a:r>
              <a:rPr lang="ar-IQ" b="1" dirty="0" smtClean="0">
                <a:solidFill>
                  <a:sysClr val="windowText" lastClr="000000"/>
                </a:solidFill>
                <a:effectLst>
                  <a:outerShdw blurRad="38100" dist="38100" dir="2700000" algn="tl">
                    <a:srgbClr val="000000">
                      <a:alpha val="43137"/>
                    </a:srgbClr>
                  </a:outerShdw>
                </a:effectLst>
              </a:rPr>
              <a:t> المخططة في اليوم </a:t>
            </a:r>
            <a:r>
              <a:rPr lang="ar-IQ" b="1" dirty="0" err="1" smtClean="0">
                <a:solidFill>
                  <a:sysClr val="windowText" lastClr="000000"/>
                </a:solidFill>
                <a:effectLst>
                  <a:outerShdw blurRad="38100" dist="38100" dir="2700000" algn="tl">
                    <a:srgbClr val="000000">
                      <a:alpha val="43137"/>
                    </a:srgbClr>
                  </a:outerShdw>
                </a:effectLst>
              </a:rPr>
              <a:t>الواحد =</a:t>
            </a:r>
            <a:r>
              <a:rPr lang="ar-IQ" b="1" dirty="0" smtClean="0">
                <a:solidFill>
                  <a:sysClr val="windowText" lastClr="000000"/>
                </a:solidFill>
                <a:effectLst>
                  <a:outerShdw blurRad="38100" dist="38100" dir="2700000" algn="tl">
                    <a:srgbClr val="000000">
                      <a:alpha val="43137"/>
                    </a:srgbClr>
                  </a:outerShdw>
                </a:effectLst>
              </a:rPr>
              <a:t>   </a:t>
            </a:r>
          </a:p>
          <a:p>
            <a:r>
              <a:rPr lang="ar-IQ" b="1" dirty="0" smtClean="0">
                <a:solidFill>
                  <a:sysClr val="windowText" lastClr="000000"/>
                </a:solidFill>
                <a:effectLst>
                  <a:outerShdw blurRad="38100" dist="38100" dir="2700000" algn="tl">
                    <a:srgbClr val="000000">
                      <a:alpha val="43137"/>
                    </a:srgbClr>
                  </a:outerShdw>
                </a:effectLst>
              </a:rPr>
              <a:t>                                   640 انتاج وحدة في اليوم </a:t>
            </a:r>
            <a:r>
              <a:rPr lang="ar-IQ" b="1" dirty="0" err="1" smtClean="0">
                <a:solidFill>
                  <a:sysClr val="windowText" lastClr="000000"/>
                </a:solidFill>
                <a:effectLst>
                  <a:outerShdw blurRad="38100" dist="38100" dir="2700000" algn="tl">
                    <a:srgbClr val="000000">
                      <a:alpha val="43137"/>
                    </a:srgbClr>
                  </a:outerShdw>
                </a:effectLst>
              </a:rPr>
              <a:t>الواحد </a:t>
            </a:r>
            <a:r>
              <a:rPr lang="ar-IQ" b="1" dirty="0" smtClean="0">
                <a:solidFill>
                  <a:sysClr val="windowText" lastClr="000000"/>
                </a:solidFill>
                <a:effectLst>
                  <a:outerShdw blurRad="38100" dist="38100" dir="2700000" algn="tl">
                    <a:srgbClr val="000000">
                      <a:alpha val="43137"/>
                    </a:srgbClr>
                  </a:outerShdw>
                </a:effectLst>
              </a:rPr>
              <a:t>/ 1.15 مستوى مهارة </a:t>
            </a:r>
            <a:r>
              <a:rPr lang="ar-IQ" b="1" dirty="0" err="1" smtClean="0">
                <a:solidFill>
                  <a:sysClr val="windowText" lastClr="000000"/>
                </a:solidFill>
                <a:effectLst>
                  <a:outerShdw blurRad="38100" dist="38100" dir="2700000" algn="tl">
                    <a:srgbClr val="000000">
                      <a:alpha val="43137"/>
                    </a:srgbClr>
                  </a:outerShdw>
                </a:effectLst>
              </a:rPr>
              <a:t>العامل </a:t>
            </a:r>
            <a:r>
              <a:rPr lang="ar-IQ" b="1" dirty="0" smtClean="0">
                <a:solidFill>
                  <a:sysClr val="windowText" lastClr="000000"/>
                </a:solidFill>
                <a:effectLst>
                  <a:outerShdw blurRad="38100" dist="38100" dir="2700000" algn="tl">
                    <a:srgbClr val="000000">
                      <a:alpha val="43137"/>
                    </a:srgbClr>
                  </a:outerShdw>
                </a:effectLst>
              </a:rPr>
              <a:t>=556.52 وحدة باليوم</a:t>
            </a:r>
          </a:p>
          <a:p>
            <a:r>
              <a:rPr lang="ar-IQ" b="1" dirty="0" smtClean="0">
                <a:solidFill>
                  <a:sysClr val="windowText" lastClr="000000"/>
                </a:solidFill>
                <a:effectLst>
                  <a:outerShdw blurRad="38100" dist="38100" dir="2700000" algn="tl">
                    <a:srgbClr val="000000">
                      <a:alpha val="43137"/>
                    </a:srgbClr>
                  </a:outerShdw>
                </a:effectLst>
              </a:rPr>
              <a:t> </a:t>
            </a:r>
          </a:p>
          <a:p>
            <a:r>
              <a:rPr lang="ar-IQ" b="1" dirty="0" smtClean="0">
                <a:solidFill>
                  <a:sysClr val="windowText" lastClr="000000"/>
                </a:solidFill>
                <a:effectLst>
                  <a:outerShdw blurRad="38100" dist="38100" dir="2700000" algn="tl">
                    <a:srgbClr val="000000">
                      <a:alpha val="43137"/>
                    </a:srgbClr>
                  </a:outerShdw>
                </a:effectLst>
              </a:rPr>
              <a:t>3- كمية انتاج </a:t>
            </a:r>
            <a:r>
              <a:rPr lang="ar-IQ" b="1" dirty="0" err="1" smtClean="0">
                <a:solidFill>
                  <a:sysClr val="windowText" lastClr="000000"/>
                </a:solidFill>
                <a:effectLst>
                  <a:outerShdw blurRad="38100" dist="38100" dir="2700000" algn="tl">
                    <a:srgbClr val="000000">
                      <a:alpha val="43137"/>
                    </a:srgbClr>
                  </a:outerShdw>
                </a:effectLst>
              </a:rPr>
              <a:t>الماكنة</a:t>
            </a:r>
            <a:r>
              <a:rPr lang="ar-IQ" b="1" dirty="0" smtClean="0">
                <a:solidFill>
                  <a:sysClr val="windowText" lastClr="000000"/>
                </a:solidFill>
                <a:effectLst>
                  <a:outerShdw blurRad="38100" dist="38100" dir="2700000" algn="tl">
                    <a:srgbClr val="000000">
                      <a:alpha val="43137"/>
                    </a:srgbClr>
                  </a:outerShdw>
                </a:effectLst>
              </a:rPr>
              <a:t> الفعلية في اليوم </a:t>
            </a:r>
            <a:r>
              <a:rPr lang="ar-IQ" b="1" dirty="0" err="1" smtClean="0">
                <a:solidFill>
                  <a:sysClr val="windowText" lastClr="000000"/>
                </a:solidFill>
                <a:effectLst>
                  <a:outerShdw blurRad="38100" dist="38100" dir="2700000" algn="tl">
                    <a:srgbClr val="000000">
                      <a:alpha val="43137"/>
                    </a:srgbClr>
                  </a:outerShdw>
                </a:effectLst>
              </a:rPr>
              <a:t>الواحد =</a:t>
            </a:r>
            <a:endParaRPr lang="ar-IQ" b="1" dirty="0" smtClean="0">
              <a:solidFill>
                <a:sysClr val="windowText" lastClr="000000"/>
              </a:solidFill>
              <a:effectLst>
                <a:outerShdw blurRad="38100" dist="38100" dir="2700000" algn="tl">
                  <a:srgbClr val="000000">
                    <a:alpha val="43137"/>
                  </a:srgbClr>
                </a:outerShdw>
              </a:effectLst>
            </a:endParaRPr>
          </a:p>
          <a:p>
            <a:r>
              <a:rPr lang="ar-IQ" b="1" dirty="0" smtClean="0">
                <a:solidFill>
                  <a:sysClr val="windowText" lastClr="000000"/>
                </a:solidFill>
                <a:effectLst>
                  <a:outerShdw blurRad="38100" dist="38100" dir="2700000" algn="tl">
                    <a:srgbClr val="000000">
                      <a:alpha val="43137"/>
                    </a:srgbClr>
                  </a:outerShdw>
                </a:effectLst>
              </a:rPr>
              <a:t>( 80 وحدة بالساعة انتاج </a:t>
            </a:r>
            <a:r>
              <a:rPr lang="ar-IQ" b="1" dirty="0" err="1" smtClean="0">
                <a:solidFill>
                  <a:sysClr val="windowText" lastClr="000000"/>
                </a:solidFill>
                <a:effectLst>
                  <a:outerShdw blurRad="38100" dist="38100" dir="2700000" algn="tl">
                    <a:srgbClr val="000000">
                      <a:alpha val="43137"/>
                    </a:srgbClr>
                  </a:outerShdw>
                </a:effectLst>
              </a:rPr>
              <a:t>الماكنة</a:t>
            </a:r>
            <a:r>
              <a:rPr lang="ar-IQ" b="1" dirty="0" smtClean="0">
                <a:solidFill>
                  <a:sysClr val="windowText" lastClr="000000"/>
                </a:solidFill>
                <a:effectLst>
                  <a:outerShdw blurRad="38100" dist="38100" dir="2700000" algn="tl">
                    <a:srgbClr val="000000">
                      <a:alpha val="43137"/>
                    </a:srgbClr>
                  </a:outerShdw>
                </a:effectLst>
              </a:rPr>
              <a:t> </a:t>
            </a:r>
            <a:r>
              <a:rPr lang="ar-IQ" b="1" dirty="0" err="1" smtClean="0">
                <a:solidFill>
                  <a:sysClr val="windowText" lastClr="000000"/>
                </a:solidFill>
                <a:effectLst>
                  <a:outerShdw blurRad="38100" dist="38100" dir="2700000" algn="tl">
                    <a:srgbClr val="000000">
                      <a:alpha val="43137"/>
                    </a:srgbClr>
                  </a:outerShdw>
                </a:effectLst>
              </a:rPr>
              <a:t>القصوى </a:t>
            </a:r>
            <a:r>
              <a:rPr lang="ar-IQ" b="1" dirty="0" smtClean="0">
                <a:solidFill>
                  <a:sysClr val="windowText" lastClr="000000"/>
                </a:solidFill>
                <a:effectLst>
                  <a:outerShdw blurRad="38100" dist="38100" dir="2700000" algn="tl">
                    <a:srgbClr val="000000">
                      <a:alpha val="43137"/>
                    </a:srgbClr>
                  </a:outerShdw>
                </a:effectLst>
              </a:rPr>
              <a:t>× </a:t>
            </a:r>
            <a:r>
              <a:rPr lang="ar-IQ" b="1" u="sng" dirty="0" smtClean="0">
                <a:solidFill>
                  <a:sysClr val="windowText" lastClr="000000"/>
                </a:solidFill>
                <a:effectLst>
                  <a:outerShdw blurRad="38100" dist="38100" dir="2700000" algn="tl">
                    <a:srgbClr val="000000">
                      <a:alpha val="43137"/>
                    </a:srgbClr>
                  </a:outerShdw>
                </a:effectLst>
              </a:rPr>
              <a:t>7.05</a:t>
            </a:r>
            <a:r>
              <a:rPr lang="ar-IQ" b="1" dirty="0" smtClean="0">
                <a:solidFill>
                  <a:sysClr val="windowText" lastClr="000000"/>
                </a:solidFill>
                <a:effectLst>
                  <a:outerShdw blurRad="38100" dist="38100" dir="2700000" algn="tl">
                    <a:srgbClr val="000000">
                      <a:alpha val="43137"/>
                    </a:srgbClr>
                  </a:outerShdw>
                </a:effectLst>
              </a:rPr>
              <a:t> الوقت </a:t>
            </a:r>
            <a:r>
              <a:rPr lang="ar-IQ" b="1" dirty="0" err="1" smtClean="0">
                <a:solidFill>
                  <a:sysClr val="windowText" lastClr="000000"/>
                </a:solidFill>
                <a:effectLst>
                  <a:outerShdw blurRad="38100" dist="38100" dir="2700000" algn="tl">
                    <a:srgbClr val="000000">
                      <a:alpha val="43137"/>
                    </a:srgbClr>
                  </a:outerShdw>
                </a:effectLst>
              </a:rPr>
              <a:t>الحقيقي</a:t>
            </a:r>
            <a:r>
              <a:rPr lang="ar-IQ" b="1" dirty="0" smtClean="0">
                <a:solidFill>
                  <a:sysClr val="windowText" lastClr="000000"/>
                </a:solidFill>
                <a:effectLst>
                  <a:outerShdw blurRad="38100" dist="38100" dir="2700000" algn="tl">
                    <a:srgbClr val="000000">
                      <a:alpha val="43137"/>
                    </a:srgbClr>
                  </a:outerShdw>
                </a:effectLst>
              </a:rPr>
              <a:t> </a:t>
            </a:r>
            <a:r>
              <a:rPr lang="ar-IQ" b="1" dirty="0" err="1" smtClean="0">
                <a:solidFill>
                  <a:sysClr val="windowText" lastClr="000000"/>
                </a:solidFill>
                <a:effectLst>
                  <a:outerShdw blurRad="38100" dist="38100" dir="2700000" algn="tl">
                    <a:srgbClr val="000000">
                      <a:alpha val="43137"/>
                    </a:srgbClr>
                  </a:outerShdw>
                </a:effectLst>
              </a:rPr>
              <a:t>للعمل ) </a:t>
            </a:r>
            <a:r>
              <a:rPr lang="ar-IQ" b="1" dirty="0" smtClean="0">
                <a:solidFill>
                  <a:sysClr val="windowText" lastClr="000000"/>
                </a:solidFill>
                <a:effectLst>
                  <a:outerShdw blurRad="38100" dist="38100" dir="2700000" algn="tl">
                    <a:srgbClr val="000000">
                      <a:alpha val="43137"/>
                    </a:srgbClr>
                  </a:outerShdw>
                </a:effectLst>
              </a:rPr>
              <a:t>/ </a:t>
            </a:r>
            <a:r>
              <a:rPr lang="ar-IQ" b="1" dirty="0" err="1" smtClean="0">
                <a:solidFill>
                  <a:sysClr val="windowText" lastClr="000000"/>
                </a:solidFill>
                <a:effectLst>
                  <a:outerShdw blurRad="38100" dist="38100" dir="2700000" algn="tl">
                    <a:srgbClr val="000000">
                      <a:alpha val="43137"/>
                    </a:srgbClr>
                  </a:outerShdw>
                </a:effectLst>
              </a:rPr>
              <a:t>1.15 </a:t>
            </a:r>
            <a:r>
              <a:rPr lang="ar-IQ" b="1" dirty="0" smtClean="0">
                <a:solidFill>
                  <a:sysClr val="windowText" lastClr="000000"/>
                </a:solidFill>
                <a:effectLst>
                  <a:outerShdw blurRad="38100" dist="38100" dir="2700000" algn="tl">
                    <a:srgbClr val="000000">
                      <a:alpha val="43137"/>
                    </a:srgbClr>
                  </a:outerShdw>
                </a:effectLst>
              </a:rPr>
              <a:t>= 490.43 وحدة باليوم </a:t>
            </a:r>
          </a:p>
          <a:p>
            <a:endParaRPr lang="ar-IQ" b="1" dirty="0" smtClean="0">
              <a:solidFill>
                <a:sysClr val="windowText" lastClr="000000"/>
              </a:solidFill>
              <a:effectLst>
                <a:outerShdw blurRad="38100" dist="38100" dir="2700000" algn="tl">
                  <a:srgbClr val="000000">
                    <a:alpha val="43137"/>
                  </a:srgbClr>
                </a:outerShdw>
              </a:effectLst>
            </a:endParaRPr>
          </a:p>
          <a:p>
            <a:r>
              <a:rPr lang="ar-IQ" b="1" dirty="0" smtClean="0">
                <a:solidFill>
                  <a:sysClr val="windowText" lastClr="000000"/>
                </a:solidFill>
                <a:effectLst>
                  <a:outerShdw blurRad="38100" dist="38100" dir="2700000" algn="tl">
                    <a:srgbClr val="000000">
                      <a:alpha val="43137"/>
                    </a:srgbClr>
                  </a:outerShdw>
                </a:effectLst>
              </a:rPr>
              <a:t>                      </a:t>
            </a:r>
            <a:r>
              <a:rPr lang="ar-IQ" b="1" u="sng" dirty="0" smtClean="0">
                <a:solidFill>
                  <a:srgbClr val="FFFF00"/>
                </a:solidFill>
                <a:effectLst>
                  <a:outerShdw blurRad="38100" dist="38100" dir="2700000" algn="tl">
                    <a:srgbClr val="000000">
                      <a:alpha val="43137"/>
                    </a:srgbClr>
                  </a:outerShdw>
                </a:effectLst>
              </a:rPr>
              <a:t>(8 ساعات عمل في </a:t>
            </a:r>
            <a:r>
              <a:rPr lang="ar-IQ" b="1" u="sng" dirty="0" err="1" smtClean="0">
                <a:solidFill>
                  <a:srgbClr val="FFFF00"/>
                </a:solidFill>
                <a:effectLst>
                  <a:outerShdw blurRad="38100" dist="38100" dir="2700000" algn="tl">
                    <a:srgbClr val="000000">
                      <a:alpha val="43137"/>
                    </a:srgbClr>
                  </a:outerShdw>
                </a:effectLst>
              </a:rPr>
              <a:t>اليوم  </a:t>
            </a:r>
            <a:r>
              <a:rPr lang="ar-IQ" b="1" u="sng" dirty="0" smtClean="0">
                <a:solidFill>
                  <a:srgbClr val="FFFF00"/>
                </a:solidFill>
                <a:effectLst>
                  <a:outerShdw blurRad="38100" dist="38100" dir="2700000" algn="tl">
                    <a:srgbClr val="000000">
                      <a:alpha val="43137"/>
                    </a:srgbClr>
                  </a:outerShdw>
                </a:effectLst>
              </a:rPr>
              <a:t>-  0.95 ساعة توقف </a:t>
            </a:r>
            <a:r>
              <a:rPr lang="ar-IQ" b="1" u="sng" dirty="0" err="1" smtClean="0">
                <a:solidFill>
                  <a:srgbClr val="FFFF00"/>
                </a:solidFill>
                <a:effectLst>
                  <a:outerShdw blurRad="38100" dist="38100" dir="2700000" algn="tl">
                    <a:srgbClr val="000000">
                      <a:alpha val="43137"/>
                    </a:srgbClr>
                  </a:outerShdw>
                </a:effectLst>
              </a:rPr>
              <a:t>للصيانة </a:t>
            </a:r>
            <a:r>
              <a:rPr lang="ar-IQ" b="1" u="sng" dirty="0" smtClean="0">
                <a:solidFill>
                  <a:srgbClr val="FFFF00"/>
                </a:solidFill>
                <a:effectLst>
                  <a:outerShdw blurRad="38100" dist="38100" dir="2700000" algn="tl">
                    <a:srgbClr val="000000">
                      <a:alpha val="43137"/>
                    </a:srgbClr>
                  </a:outerShdw>
                </a:effectLst>
              </a:rPr>
              <a:t>= 7.05 ساعة عمل في </a:t>
            </a:r>
            <a:r>
              <a:rPr lang="ar-IQ" b="1" u="sng" dirty="0" err="1" smtClean="0">
                <a:solidFill>
                  <a:srgbClr val="FFFF00"/>
                </a:solidFill>
                <a:effectLst>
                  <a:outerShdw blurRad="38100" dist="38100" dir="2700000" algn="tl">
                    <a:srgbClr val="000000">
                      <a:alpha val="43137"/>
                    </a:srgbClr>
                  </a:outerShdw>
                </a:effectLst>
              </a:rPr>
              <a:t>اليوم )</a:t>
            </a:r>
            <a:r>
              <a:rPr lang="ar-IQ" b="1" u="sng" dirty="0" smtClean="0">
                <a:solidFill>
                  <a:srgbClr val="FFFF00"/>
                </a:solidFill>
                <a:effectLst>
                  <a:outerShdw blurRad="38100" dist="38100" dir="2700000" algn="tl">
                    <a:srgbClr val="000000">
                      <a:alpha val="43137"/>
                    </a:srgbClr>
                  </a:outerShdw>
                </a:effectLst>
              </a:rPr>
              <a:t> </a:t>
            </a:r>
          </a:p>
          <a:p>
            <a:r>
              <a:rPr lang="ar-IQ" b="1" dirty="0" smtClean="0">
                <a:solidFill>
                  <a:sysClr val="windowText" lastClr="000000"/>
                </a:solidFill>
                <a:effectLst>
                  <a:outerShdw blurRad="38100" dist="38100" dir="2700000" algn="tl">
                    <a:srgbClr val="000000">
                      <a:alpha val="43137"/>
                    </a:srgbClr>
                  </a:outerShdw>
                </a:effectLst>
              </a:rPr>
              <a:t>                                            </a:t>
            </a:r>
            <a:endParaRPr lang="ar-IQ" b="1" dirty="0">
              <a:solidFill>
                <a:sysClr val="windowText" lastClr="000000"/>
              </a:solidFill>
              <a:effectLst>
                <a:outerShdw blurRad="38100" dist="38100" dir="2700000" algn="tl">
                  <a:srgbClr val="000000">
                    <a:alpha val="43137"/>
                  </a:srgbClr>
                </a:outerShdw>
              </a:effectLst>
            </a:endParaRPr>
          </a:p>
        </p:txBody>
      </p:sp>
      <p:cxnSp>
        <p:nvCxnSpPr>
          <p:cNvPr id="8" name="رابط كسهم مستقيم 7"/>
          <p:cNvCxnSpPr/>
          <p:nvPr/>
        </p:nvCxnSpPr>
        <p:spPr>
          <a:xfrm>
            <a:off x="5148064" y="6093296"/>
            <a:ext cx="0" cy="216024"/>
          </a:xfrm>
          <a:prstGeom prst="straightConnector1">
            <a:avLst/>
          </a:prstGeom>
          <a:ln>
            <a:solidFill>
              <a:srgbClr val="FFFF00"/>
            </a:solidFill>
            <a:tailEnd type="arrow"/>
          </a:ln>
        </p:spPr>
        <p:style>
          <a:lnRef idx="2">
            <a:schemeClr val="accent6"/>
          </a:lnRef>
          <a:fillRef idx="0">
            <a:schemeClr val="accent6"/>
          </a:fillRef>
          <a:effectRef idx="1">
            <a:schemeClr val="accent6"/>
          </a:effectRef>
          <a:fontRef idx="minor">
            <a:schemeClr val="tx1"/>
          </a:fontRef>
        </p:style>
      </p:cxnSp>
      <p:sp>
        <p:nvSpPr>
          <p:cNvPr id="13" name="مربع نص 12"/>
          <p:cNvSpPr txBox="1"/>
          <p:nvPr/>
        </p:nvSpPr>
        <p:spPr>
          <a:xfrm>
            <a:off x="8460432" y="6408140"/>
            <a:ext cx="648072" cy="400110"/>
          </a:xfrm>
          <a:prstGeom prst="rect">
            <a:avLst/>
          </a:prstGeom>
          <a:noFill/>
        </p:spPr>
        <p:txBody>
          <a:bodyPr wrap="square" rtlCol="1">
            <a:spAutoFit/>
          </a:bodyPr>
          <a:lstStyle/>
          <a:p>
            <a:r>
              <a:rPr lang="ar-IQ" sz="2000" b="1" dirty="0" smtClean="0"/>
              <a:t>29</a:t>
            </a:r>
            <a:endParaRPr lang="ar-IQ" sz="28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251520" y="1556792"/>
            <a:ext cx="8640960" cy="4524315"/>
          </a:xfrm>
          <a:prstGeom prst="rect">
            <a:avLst/>
          </a:prstGeom>
          <a:noFill/>
        </p:spPr>
        <p:txBody>
          <a:bodyPr wrap="square" rtlCol="1">
            <a:spAutoFit/>
          </a:bodyPr>
          <a:lstStyle/>
          <a:p>
            <a:pPr algn="just"/>
            <a:r>
              <a:rPr lang="ar-IQ" sz="2400" b="1" dirty="0" smtClean="0">
                <a:effectLst>
                  <a:outerShdw blurRad="38100" dist="38100" dir="2700000" algn="tl">
                    <a:srgbClr val="000000">
                      <a:alpha val="43137"/>
                    </a:srgbClr>
                  </a:outerShdw>
                </a:effectLst>
              </a:rPr>
              <a:t>3- الطاقة الانتاجية المتاحة او </a:t>
            </a:r>
            <a:r>
              <a:rPr lang="ar-IQ" sz="2400" b="1" dirty="0" err="1" smtClean="0">
                <a:effectLst>
                  <a:outerShdw blurRad="38100" dist="38100" dir="2700000" algn="tl">
                    <a:srgbClr val="000000">
                      <a:alpha val="43137"/>
                    </a:srgbClr>
                  </a:outerShdw>
                </a:effectLst>
              </a:rPr>
              <a:t>التشغيلية :</a:t>
            </a:r>
            <a:endParaRPr lang="ar-IQ" sz="2400" b="1" dirty="0" smtClean="0">
              <a:effectLst>
                <a:outerShdw blurRad="38100" dist="38100" dir="2700000" algn="tl">
                  <a:srgbClr val="000000">
                    <a:alpha val="43137"/>
                  </a:srgbClr>
                </a:outerShdw>
              </a:effectLst>
            </a:endParaRPr>
          </a:p>
          <a:p>
            <a:pPr algn="just"/>
            <a:r>
              <a:rPr lang="ar-IQ" sz="2400" b="1" dirty="0" smtClean="0">
                <a:effectLst>
                  <a:outerShdw blurRad="38100" dist="38100" dir="2700000" algn="tl">
                    <a:srgbClr val="000000">
                      <a:alpha val="43137"/>
                    </a:srgbClr>
                  </a:outerShdw>
                </a:effectLst>
              </a:rPr>
              <a:t>ويمكن التعبير عنها </a:t>
            </a:r>
            <a:r>
              <a:rPr lang="ar-IQ" sz="2400" b="1" dirty="0" err="1" smtClean="0">
                <a:effectLst>
                  <a:outerShdw blurRad="38100" dist="38100" dir="2700000" algn="tl">
                    <a:srgbClr val="000000">
                      <a:alpha val="43137"/>
                    </a:srgbClr>
                  </a:outerShdw>
                </a:effectLst>
              </a:rPr>
              <a:t>بانها</a:t>
            </a:r>
            <a:r>
              <a:rPr lang="ar-IQ" sz="2400" b="1" dirty="0" smtClean="0">
                <a:effectLst>
                  <a:outerShdw blurRad="38100" dist="38100" dir="2700000" algn="tl">
                    <a:srgbClr val="000000">
                      <a:alpha val="43137"/>
                    </a:srgbClr>
                  </a:outerShdw>
                </a:effectLst>
              </a:rPr>
              <a:t> الطاقة الانتاجية القصوى مستبعدا منها جميع الاختناقات داخل الاقسام و المراكز الانتاجية اي انها تساوي الطاقة الانتاجية المتاحة عند عدم وجود اختناقات بين مراحل او عمليات الانتاج </a:t>
            </a:r>
            <a:r>
              <a:rPr lang="ar-IQ" sz="2400" b="1" dirty="0" err="1" smtClean="0">
                <a:effectLst>
                  <a:outerShdw blurRad="38100" dist="38100" dir="2700000" algn="tl">
                    <a:srgbClr val="000000">
                      <a:alpha val="43137"/>
                    </a:srgbClr>
                  </a:outerShdw>
                </a:effectLst>
              </a:rPr>
              <a:t>المختلفة .</a:t>
            </a:r>
            <a:endParaRPr lang="ar-IQ" sz="2400" b="1" dirty="0" smtClean="0">
              <a:effectLst>
                <a:outerShdw blurRad="38100" dist="38100" dir="2700000" algn="tl">
                  <a:srgbClr val="000000">
                    <a:alpha val="43137"/>
                  </a:srgbClr>
                </a:outerShdw>
              </a:effectLst>
            </a:endParaRPr>
          </a:p>
          <a:p>
            <a:pPr algn="just"/>
            <a:endParaRPr lang="ar-IQ" sz="2400" b="1" dirty="0" smtClean="0">
              <a:effectLst>
                <a:outerShdw blurRad="38100" dist="38100" dir="2700000" algn="tl">
                  <a:srgbClr val="000000">
                    <a:alpha val="43137"/>
                  </a:srgbClr>
                </a:outerShdw>
              </a:effectLst>
            </a:endParaRPr>
          </a:p>
          <a:p>
            <a:pPr algn="just"/>
            <a:endParaRPr lang="ar-IQ" sz="2400" b="1" dirty="0" smtClean="0">
              <a:effectLst>
                <a:outerShdw blurRad="38100" dist="38100" dir="2700000" algn="tl">
                  <a:srgbClr val="000000">
                    <a:alpha val="43137"/>
                  </a:srgbClr>
                </a:outerShdw>
              </a:effectLst>
            </a:endParaRPr>
          </a:p>
          <a:p>
            <a:pPr algn="just"/>
            <a:endParaRPr lang="ar-IQ" sz="2400" b="1" dirty="0" smtClean="0">
              <a:effectLst>
                <a:outerShdw blurRad="38100" dist="38100" dir="2700000" algn="tl">
                  <a:srgbClr val="000000">
                    <a:alpha val="43137"/>
                  </a:srgbClr>
                </a:outerShdw>
              </a:effectLst>
            </a:endParaRPr>
          </a:p>
          <a:p>
            <a:pPr algn="just"/>
            <a:endParaRPr lang="ar-IQ" sz="2400" b="1" dirty="0" smtClean="0">
              <a:effectLst>
                <a:outerShdw blurRad="38100" dist="38100" dir="2700000" algn="tl">
                  <a:srgbClr val="000000">
                    <a:alpha val="43137"/>
                  </a:srgbClr>
                </a:outerShdw>
              </a:effectLst>
            </a:endParaRPr>
          </a:p>
          <a:p>
            <a:pPr algn="just"/>
            <a:r>
              <a:rPr lang="ar-IQ" sz="2400" b="1" dirty="0" smtClean="0">
                <a:effectLst>
                  <a:outerShdw blurRad="38100" dist="38100" dir="2700000" algn="tl">
                    <a:srgbClr val="000000">
                      <a:alpha val="43137"/>
                    </a:srgbClr>
                  </a:outerShdw>
                </a:effectLst>
              </a:rPr>
              <a:t>4- الطاقة الانتاجية </a:t>
            </a:r>
            <a:r>
              <a:rPr lang="ar-IQ" sz="2400" b="1" dirty="0" err="1" smtClean="0">
                <a:effectLst>
                  <a:outerShdw blurRad="38100" dist="38100" dir="2700000" algn="tl">
                    <a:srgbClr val="000000">
                      <a:alpha val="43137"/>
                    </a:srgbClr>
                  </a:outerShdw>
                </a:effectLst>
              </a:rPr>
              <a:t>المخططة :</a:t>
            </a:r>
            <a:endParaRPr lang="ar-IQ" sz="2400" b="1" dirty="0" smtClean="0">
              <a:effectLst>
                <a:outerShdw blurRad="38100" dist="38100" dir="2700000" algn="tl">
                  <a:srgbClr val="000000">
                    <a:alpha val="43137"/>
                  </a:srgbClr>
                </a:outerShdw>
              </a:effectLst>
            </a:endParaRPr>
          </a:p>
          <a:p>
            <a:pPr algn="just"/>
            <a:r>
              <a:rPr lang="ar-IQ" sz="2400" b="1" dirty="0" smtClean="0">
                <a:effectLst>
                  <a:outerShdw blurRad="38100" dist="38100" dir="2700000" algn="tl">
                    <a:srgbClr val="000000">
                      <a:alpha val="43137"/>
                    </a:srgbClr>
                  </a:outerShdw>
                </a:effectLst>
              </a:rPr>
              <a:t>و تمثل كمية الانتاج المطلوب الحصول عليه من السلع او الخدمات خلال فترة </a:t>
            </a:r>
            <a:r>
              <a:rPr lang="ar-IQ" sz="2400" b="1" dirty="0" err="1" smtClean="0">
                <a:effectLst>
                  <a:outerShdw blurRad="38100" dist="38100" dir="2700000" algn="tl">
                    <a:srgbClr val="000000">
                      <a:alpha val="43137"/>
                    </a:srgbClr>
                  </a:outerShdw>
                </a:effectLst>
              </a:rPr>
              <a:t>الخطة </a:t>
            </a:r>
            <a:r>
              <a:rPr lang="ar-IQ" sz="2400" b="1" dirty="0" smtClean="0">
                <a:effectLst>
                  <a:outerShdw blurRad="38100" dist="38100" dir="2700000" algn="tl">
                    <a:srgbClr val="000000">
                      <a:alpha val="43137"/>
                    </a:srgbClr>
                  </a:outerShdw>
                </a:effectLst>
              </a:rPr>
              <a:t>، وفقا للشروط و المواصفات الفنية و المتطلبات الاخرى، وباستناد الى الطاقة التصميمية </a:t>
            </a:r>
            <a:r>
              <a:rPr lang="ar-IQ" sz="2400" b="1" dirty="0" err="1" smtClean="0">
                <a:effectLst>
                  <a:outerShdw blurRad="38100" dist="38100" dir="2700000" algn="tl">
                    <a:srgbClr val="000000">
                      <a:alpha val="43137"/>
                    </a:srgbClr>
                  </a:outerShdw>
                </a:effectLst>
              </a:rPr>
              <a:t>للمكائن</a:t>
            </a:r>
            <a:r>
              <a:rPr lang="ar-IQ" sz="2400" b="1" dirty="0" smtClean="0">
                <a:effectLst>
                  <a:outerShdw blurRad="38100" dist="38100" dir="2700000" algn="tl">
                    <a:srgbClr val="000000">
                      <a:alpha val="43137"/>
                    </a:srgbClr>
                  </a:outerShdw>
                </a:effectLst>
              </a:rPr>
              <a:t> و الالات في </a:t>
            </a:r>
            <a:r>
              <a:rPr lang="ar-IQ" sz="2400" b="1" dirty="0" err="1" smtClean="0">
                <a:effectLst>
                  <a:outerShdw blurRad="38100" dist="38100" dir="2700000" algn="tl">
                    <a:srgbClr val="000000">
                      <a:alpha val="43137"/>
                    </a:srgbClr>
                  </a:outerShdw>
                </a:effectLst>
              </a:rPr>
              <a:t>المنشأة .</a:t>
            </a:r>
            <a:r>
              <a:rPr lang="ar-IQ" sz="2400" b="1" dirty="0" smtClean="0">
                <a:effectLst>
                  <a:outerShdw blurRad="38100" dist="38100" dir="2700000" algn="tl">
                    <a:srgbClr val="000000">
                      <a:alpha val="43137"/>
                    </a:srgbClr>
                  </a:outerShdw>
                </a:effectLst>
              </a:rPr>
              <a:t> </a:t>
            </a:r>
            <a:endParaRPr lang="ar-IQ" sz="2400" b="1" dirty="0">
              <a:effectLst>
                <a:outerShdw blurRad="38100" dist="38100" dir="2700000" algn="tl">
                  <a:srgbClr val="000000">
                    <a:alpha val="43137"/>
                  </a:srgbClr>
                </a:outerShdw>
              </a:effectLst>
            </a:endParaRPr>
          </a:p>
        </p:txBody>
      </p:sp>
      <p:sp>
        <p:nvSpPr>
          <p:cNvPr id="6" name="مربع نص 5"/>
          <p:cNvSpPr txBox="1"/>
          <p:nvPr/>
        </p:nvSpPr>
        <p:spPr>
          <a:xfrm>
            <a:off x="971600" y="3502749"/>
            <a:ext cx="7560840" cy="369332"/>
          </a:xfrm>
          <a:prstGeom prst="rect">
            <a:avLst/>
          </a:prstGeom>
          <a:noFill/>
        </p:spPr>
        <p:txBody>
          <a:bodyPr wrap="square" rtlCol="1">
            <a:spAutoFit/>
          </a:bodyPr>
          <a:lstStyle/>
          <a:p>
            <a:r>
              <a:rPr lang="ar-IQ" b="1" dirty="0" smtClean="0">
                <a:solidFill>
                  <a:srgbClr val="FFFF00"/>
                </a:solidFill>
                <a:effectLst>
                  <a:outerShdw blurRad="38100" dist="38100" dir="2700000" algn="tl">
                    <a:srgbClr val="000000">
                      <a:alpha val="43137"/>
                    </a:srgbClr>
                  </a:outerShdw>
                </a:effectLst>
              </a:rPr>
              <a:t>نسبة استغلال الطاقة </a:t>
            </a:r>
            <a:r>
              <a:rPr lang="ar-IQ" b="1" dirty="0" err="1" smtClean="0">
                <a:solidFill>
                  <a:srgbClr val="FFFF00"/>
                </a:solidFill>
                <a:effectLst>
                  <a:outerShdw blurRad="38100" dist="38100" dir="2700000" algn="tl">
                    <a:srgbClr val="000000">
                      <a:alpha val="43137"/>
                    </a:srgbClr>
                  </a:outerShdw>
                </a:effectLst>
              </a:rPr>
              <a:t>المتاحة   </a:t>
            </a:r>
            <a:r>
              <a:rPr lang="ar-IQ" b="1" dirty="0" smtClean="0">
                <a:solidFill>
                  <a:srgbClr val="FFFF00"/>
                </a:solidFill>
                <a:effectLst>
                  <a:outerShdw blurRad="38100" dist="38100" dir="2700000" algn="tl">
                    <a:srgbClr val="000000">
                      <a:alpha val="43137"/>
                    </a:srgbClr>
                  </a:outerShdw>
                </a:effectLst>
              </a:rPr>
              <a:t>=                                                                          × 100 </a:t>
            </a:r>
            <a:endParaRPr lang="ar-IQ" b="1" dirty="0">
              <a:solidFill>
                <a:srgbClr val="FFFF00"/>
              </a:solidFill>
              <a:effectLst>
                <a:outerShdw blurRad="38100" dist="38100" dir="2700000" algn="tl">
                  <a:srgbClr val="000000">
                    <a:alpha val="43137"/>
                  </a:srgbClr>
                </a:outerShdw>
              </a:effectLst>
            </a:endParaRPr>
          </a:p>
        </p:txBody>
      </p:sp>
      <p:sp>
        <p:nvSpPr>
          <p:cNvPr id="7" name="مربع نص 6"/>
          <p:cNvSpPr txBox="1"/>
          <p:nvPr/>
        </p:nvSpPr>
        <p:spPr>
          <a:xfrm>
            <a:off x="1331640" y="3284984"/>
            <a:ext cx="5040560" cy="369332"/>
          </a:xfrm>
          <a:prstGeom prst="rect">
            <a:avLst/>
          </a:prstGeom>
          <a:noFill/>
        </p:spPr>
        <p:txBody>
          <a:bodyPr wrap="square" rtlCol="1">
            <a:spAutoFit/>
          </a:bodyPr>
          <a:lstStyle/>
          <a:p>
            <a:pPr algn="ctr"/>
            <a:r>
              <a:rPr lang="ar-IQ" b="1" dirty="0" smtClean="0">
                <a:solidFill>
                  <a:srgbClr val="FFFF00"/>
                </a:solidFill>
                <a:effectLst>
                  <a:outerShdw blurRad="38100" dist="38100" dir="2700000" algn="tl">
                    <a:srgbClr val="000000">
                      <a:alpha val="43137"/>
                    </a:srgbClr>
                  </a:outerShdw>
                </a:effectLst>
              </a:rPr>
              <a:t>قيمة الانتاج المتحقق </a:t>
            </a:r>
            <a:r>
              <a:rPr lang="ar-IQ" b="1" dirty="0" err="1" smtClean="0">
                <a:solidFill>
                  <a:srgbClr val="FFFF00"/>
                </a:solidFill>
                <a:effectLst>
                  <a:outerShdw blurRad="38100" dist="38100" dir="2700000" algn="tl">
                    <a:srgbClr val="000000">
                      <a:alpha val="43137"/>
                    </a:srgbClr>
                  </a:outerShdw>
                </a:effectLst>
              </a:rPr>
              <a:t>باسعار</a:t>
            </a:r>
            <a:r>
              <a:rPr lang="ar-IQ" b="1" dirty="0" smtClean="0">
                <a:solidFill>
                  <a:srgbClr val="FFFF00"/>
                </a:solidFill>
                <a:effectLst>
                  <a:outerShdw blurRad="38100" dist="38100" dir="2700000" algn="tl">
                    <a:srgbClr val="000000">
                      <a:alpha val="43137"/>
                    </a:srgbClr>
                  </a:outerShdw>
                </a:effectLst>
              </a:rPr>
              <a:t> سنة الاساس</a:t>
            </a:r>
            <a:endParaRPr lang="ar-IQ" b="1" dirty="0">
              <a:solidFill>
                <a:srgbClr val="FFFF00"/>
              </a:solidFill>
              <a:effectLst>
                <a:outerShdw blurRad="38100" dist="38100" dir="2700000" algn="tl">
                  <a:srgbClr val="000000">
                    <a:alpha val="43137"/>
                  </a:srgbClr>
                </a:outerShdw>
              </a:effectLst>
            </a:endParaRPr>
          </a:p>
        </p:txBody>
      </p:sp>
      <p:sp>
        <p:nvSpPr>
          <p:cNvPr id="8" name="مربع نص 7"/>
          <p:cNvSpPr txBox="1"/>
          <p:nvPr/>
        </p:nvSpPr>
        <p:spPr>
          <a:xfrm>
            <a:off x="1403648" y="3790781"/>
            <a:ext cx="5040560" cy="646331"/>
          </a:xfrm>
          <a:prstGeom prst="rect">
            <a:avLst/>
          </a:prstGeom>
          <a:noFill/>
        </p:spPr>
        <p:txBody>
          <a:bodyPr wrap="square" rtlCol="1">
            <a:spAutoFit/>
          </a:bodyPr>
          <a:lstStyle/>
          <a:p>
            <a:pPr algn="ctr"/>
            <a:r>
              <a:rPr lang="ar-IQ" b="1" dirty="0" smtClean="0">
                <a:solidFill>
                  <a:srgbClr val="FFFF00"/>
                </a:solidFill>
                <a:effectLst>
                  <a:outerShdw blurRad="38100" dist="38100" dir="2700000" algn="tl">
                    <a:srgbClr val="000000">
                      <a:alpha val="43137"/>
                    </a:srgbClr>
                  </a:outerShdw>
                </a:effectLst>
              </a:rPr>
              <a:t>قيمة الطاقة الانتاجية  المتاحة</a:t>
            </a:r>
          </a:p>
          <a:p>
            <a:pPr algn="ctr"/>
            <a:r>
              <a:rPr lang="ar-IQ" b="1" dirty="0" smtClean="0">
                <a:solidFill>
                  <a:srgbClr val="FFFF00"/>
                </a:solidFill>
                <a:effectLst>
                  <a:outerShdw blurRad="38100" dist="38100" dir="2700000" algn="tl">
                    <a:srgbClr val="000000">
                      <a:alpha val="43137"/>
                    </a:srgbClr>
                  </a:outerShdw>
                </a:effectLst>
              </a:rPr>
              <a:t>بأسعار سنة الاساس </a:t>
            </a:r>
            <a:endParaRPr lang="ar-IQ" b="1" dirty="0">
              <a:solidFill>
                <a:srgbClr val="FFFF00"/>
              </a:solidFill>
              <a:effectLst>
                <a:outerShdw blurRad="38100" dist="38100" dir="2700000" algn="tl">
                  <a:srgbClr val="000000">
                    <a:alpha val="43137"/>
                  </a:srgbClr>
                </a:outerShdw>
              </a:effectLst>
            </a:endParaRPr>
          </a:p>
        </p:txBody>
      </p:sp>
      <p:cxnSp>
        <p:nvCxnSpPr>
          <p:cNvPr id="9" name="رابط مستقيم 8"/>
          <p:cNvCxnSpPr/>
          <p:nvPr/>
        </p:nvCxnSpPr>
        <p:spPr>
          <a:xfrm flipH="1">
            <a:off x="1979712" y="3705757"/>
            <a:ext cx="3816424" cy="0"/>
          </a:xfrm>
          <a:prstGeom prst="line">
            <a:avLst/>
          </a:prstGeom>
        </p:spPr>
        <p:style>
          <a:lnRef idx="3">
            <a:schemeClr val="accent6"/>
          </a:lnRef>
          <a:fillRef idx="0">
            <a:schemeClr val="accent6"/>
          </a:fillRef>
          <a:effectRef idx="2">
            <a:schemeClr val="accent6"/>
          </a:effectRef>
          <a:fontRef idx="minor">
            <a:schemeClr val="tx1"/>
          </a:fontRef>
        </p:style>
      </p:cxnSp>
      <p:pic>
        <p:nvPicPr>
          <p:cNvPr id="10" name="صورة 9" descr="images.jpg"/>
          <p:cNvPicPr>
            <a:picLocks noChangeAspect="1"/>
          </p:cNvPicPr>
          <p:nvPr/>
        </p:nvPicPr>
        <p:blipFill>
          <a:blip r:embed="rId2" cstate="print"/>
          <a:stretch>
            <a:fillRect/>
          </a:stretch>
        </p:blipFill>
        <p:spPr>
          <a:xfrm>
            <a:off x="611560" y="188640"/>
            <a:ext cx="1944216" cy="1249853"/>
          </a:xfrm>
          <a:prstGeom prst="rect">
            <a:avLst/>
          </a:prstGeom>
        </p:spPr>
      </p:pic>
      <p:sp>
        <p:nvSpPr>
          <p:cNvPr id="11" name="مربع نص 10"/>
          <p:cNvSpPr txBox="1"/>
          <p:nvPr/>
        </p:nvSpPr>
        <p:spPr>
          <a:xfrm>
            <a:off x="8460432" y="6408140"/>
            <a:ext cx="648072" cy="400110"/>
          </a:xfrm>
          <a:prstGeom prst="rect">
            <a:avLst/>
          </a:prstGeom>
          <a:noFill/>
        </p:spPr>
        <p:txBody>
          <a:bodyPr wrap="square" rtlCol="1">
            <a:spAutoFit/>
          </a:bodyPr>
          <a:lstStyle/>
          <a:p>
            <a:r>
              <a:rPr lang="ar-IQ" sz="2000" b="1" dirty="0" smtClean="0"/>
              <a:t>30</a:t>
            </a:r>
            <a:endParaRPr lang="ar-IQ" sz="2800"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395536" y="1340768"/>
            <a:ext cx="8424936" cy="5262979"/>
          </a:xfrm>
          <a:prstGeom prst="rect">
            <a:avLst/>
          </a:prstGeom>
          <a:noFill/>
        </p:spPr>
        <p:txBody>
          <a:bodyPr wrap="square" rtlCol="1">
            <a:spAutoFit/>
          </a:bodyPr>
          <a:lstStyle/>
          <a:p>
            <a:pPr algn="just"/>
            <a:r>
              <a:rPr lang="ar-IQ" sz="2400" b="1" dirty="0" smtClean="0">
                <a:effectLst>
                  <a:outerShdw blurRad="38100" dist="38100" dir="2700000" algn="tl">
                    <a:srgbClr val="000000">
                      <a:alpha val="43137"/>
                    </a:srgbClr>
                  </a:outerShdw>
                </a:effectLst>
              </a:rPr>
              <a:t>5- الطاقة الانتاجية </a:t>
            </a:r>
            <a:r>
              <a:rPr lang="ar-IQ" sz="2400" b="1" dirty="0" err="1" smtClean="0">
                <a:effectLst>
                  <a:outerShdw blurRad="38100" dist="38100" dir="2700000" algn="tl">
                    <a:srgbClr val="000000">
                      <a:alpha val="43137"/>
                    </a:srgbClr>
                  </a:outerShdw>
                </a:effectLst>
              </a:rPr>
              <a:t>الفعلية :</a:t>
            </a:r>
            <a:endParaRPr lang="ar-IQ" sz="2400" b="1" dirty="0" smtClean="0">
              <a:effectLst>
                <a:outerShdw blurRad="38100" dist="38100" dir="2700000" algn="tl">
                  <a:srgbClr val="000000">
                    <a:alpha val="43137"/>
                  </a:srgbClr>
                </a:outerShdw>
              </a:effectLst>
            </a:endParaRPr>
          </a:p>
          <a:p>
            <a:pPr algn="just"/>
            <a:r>
              <a:rPr lang="ar-IQ" sz="2400" b="1" dirty="0" smtClean="0">
                <a:effectLst>
                  <a:outerShdw blurRad="38100" dist="38100" dir="2700000" algn="tl">
                    <a:srgbClr val="000000">
                      <a:alpha val="43137"/>
                    </a:srgbClr>
                  </a:outerShdw>
                </a:effectLst>
              </a:rPr>
              <a:t>    وهي كمية الانتاج الفعلي الذي تم تحقيقه خلال فترة زمنية معينة و بنفس ظروف التشغيل السائدة خلال نفس المدة </a:t>
            </a:r>
          </a:p>
          <a:p>
            <a:pPr algn="just"/>
            <a:endParaRPr lang="ar-IQ" sz="2400" b="1" dirty="0" smtClean="0">
              <a:effectLst>
                <a:outerShdw blurRad="38100" dist="38100" dir="2700000" algn="tl">
                  <a:srgbClr val="000000">
                    <a:alpha val="43137"/>
                  </a:srgbClr>
                </a:outerShdw>
              </a:effectLst>
            </a:endParaRPr>
          </a:p>
          <a:p>
            <a:pPr algn="just"/>
            <a:r>
              <a:rPr lang="ar-IQ" sz="2400" b="1" dirty="0" smtClean="0">
                <a:effectLst>
                  <a:outerShdw blurRad="38100" dist="38100" dir="2700000" algn="tl">
                    <a:srgbClr val="000000">
                      <a:alpha val="43137"/>
                    </a:srgbClr>
                  </a:outerShdw>
                </a:effectLst>
              </a:rPr>
              <a:t>6- الطاقة الانتاجية </a:t>
            </a:r>
            <a:r>
              <a:rPr lang="ar-IQ" sz="2400" b="1" dirty="0" err="1" smtClean="0">
                <a:effectLst>
                  <a:outerShdw blurRad="38100" dist="38100" dir="2700000" algn="tl">
                    <a:srgbClr val="000000">
                      <a:alpha val="43137"/>
                    </a:srgbClr>
                  </a:outerShdw>
                </a:effectLst>
              </a:rPr>
              <a:t>النظرية :</a:t>
            </a:r>
            <a:r>
              <a:rPr lang="ar-IQ" sz="2400" b="1" dirty="0" smtClean="0">
                <a:effectLst>
                  <a:outerShdw blurRad="38100" dist="38100" dir="2700000" algn="tl">
                    <a:srgbClr val="000000">
                      <a:alpha val="43137"/>
                    </a:srgbClr>
                  </a:outerShdw>
                </a:effectLst>
              </a:rPr>
              <a:t> </a:t>
            </a:r>
          </a:p>
          <a:p>
            <a:pPr algn="just"/>
            <a:r>
              <a:rPr lang="ar-IQ" sz="2400" b="1" dirty="0" smtClean="0">
                <a:effectLst>
                  <a:outerShdw blurRad="38100" dist="38100" dir="2700000" algn="tl">
                    <a:srgbClr val="000000">
                      <a:alpha val="43137"/>
                    </a:srgbClr>
                  </a:outerShdw>
                </a:effectLst>
              </a:rPr>
              <a:t>   وهي اقصى سرعى </a:t>
            </a:r>
            <a:r>
              <a:rPr lang="ar-IQ" sz="2400" b="1" dirty="0" err="1" smtClean="0">
                <a:effectLst>
                  <a:outerShdw blurRad="38100" dist="38100" dir="2700000" algn="tl">
                    <a:srgbClr val="000000">
                      <a:alpha val="43137"/>
                    </a:srgbClr>
                  </a:outerShdw>
                </a:effectLst>
              </a:rPr>
              <a:t>للانتاج</a:t>
            </a:r>
            <a:r>
              <a:rPr lang="ar-IQ" sz="2400" b="1" dirty="0" smtClean="0">
                <a:effectLst>
                  <a:outerShdw blurRad="38100" dist="38100" dir="2700000" algn="tl">
                    <a:srgbClr val="000000">
                      <a:alpha val="43137"/>
                    </a:srgbClr>
                  </a:outerShdw>
                </a:effectLst>
              </a:rPr>
              <a:t> بدون </a:t>
            </a:r>
            <a:r>
              <a:rPr lang="ar-IQ" sz="2400" b="1" dirty="0" err="1" smtClean="0">
                <a:effectLst>
                  <a:outerShdw blurRad="38100" dist="38100" dir="2700000" algn="tl">
                    <a:srgbClr val="000000">
                      <a:alpha val="43137"/>
                    </a:srgbClr>
                  </a:outerShdw>
                </a:effectLst>
              </a:rPr>
              <a:t>توقف </a:t>
            </a:r>
            <a:r>
              <a:rPr lang="ar-IQ" sz="2400" b="1" dirty="0" smtClean="0">
                <a:effectLst>
                  <a:outerShdw blurRad="38100" dist="38100" dir="2700000" algn="tl">
                    <a:srgbClr val="000000">
                      <a:alpha val="43137"/>
                    </a:srgbClr>
                  </a:outerShdw>
                </a:effectLst>
              </a:rPr>
              <a:t>، اي ان المنشاة او الوحدة الانتاجية يجب ان تعمل 100% </a:t>
            </a:r>
            <a:r>
              <a:rPr lang="ar-IQ" sz="2400" b="1" dirty="0" smtClean="0">
                <a:solidFill>
                  <a:srgbClr val="FFFF00"/>
                </a:solidFill>
                <a:effectLst>
                  <a:outerShdw blurRad="38100" dist="38100" dir="2700000" algn="tl">
                    <a:srgbClr val="000000">
                      <a:alpha val="43137"/>
                    </a:srgbClr>
                  </a:outerShdw>
                </a:effectLst>
              </a:rPr>
              <a:t>وهذا غير صحيح من الناحية العملية لعدد اسباب </a:t>
            </a:r>
            <a:r>
              <a:rPr lang="ar-IQ" sz="2400" b="1" dirty="0" err="1" smtClean="0">
                <a:solidFill>
                  <a:srgbClr val="FFFF00"/>
                </a:solidFill>
                <a:effectLst>
                  <a:outerShdw blurRad="38100" dist="38100" dir="2700000" algn="tl">
                    <a:srgbClr val="000000">
                      <a:alpha val="43137"/>
                    </a:srgbClr>
                  </a:outerShdw>
                </a:effectLst>
              </a:rPr>
              <a:t>منها </a:t>
            </a:r>
            <a:r>
              <a:rPr lang="ar-IQ" sz="2400" b="1" dirty="0" err="1" smtClean="0">
                <a:effectLst>
                  <a:outerShdw blurRad="38100" dist="38100" dir="2700000" algn="tl">
                    <a:srgbClr val="000000">
                      <a:alpha val="43137"/>
                    </a:srgbClr>
                  </a:outerShdw>
                </a:effectLst>
              </a:rPr>
              <a:t>:</a:t>
            </a:r>
            <a:endParaRPr lang="ar-IQ" sz="2400" b="1" dirty="0" smtClean="0">
              <a:effectLst>
                <a:outerShdw blurRad="38100" dist="38100" dir="2700000" algn="tl">
                  <a:srgbClr val="000000">
                    <a:alpha val="43137"/>
                  </a:srgbClr>
                </a:outerShdw>
              </a:effectLst>
            </a:endParaRPr>
          </a:p>
          <a:p>
            <a:pPr algn="just"/>
            <a:r>
              <a:rPr lang="ar-IQ" sz="2400" b="1" dirty="0" smtClean="0">
                <a:effectLst>
                  <a:outerShdw blurRad="38100" dist="38100" dir="2700000" algn="tl">
                    <a:srgbClr val="000000">
                      <a:alpha val="43137"/>
                    </a:srgbClr>
                  </a:outerShdw>
                </a:effectLst>
              </a:rPr>
              <a:t>1- الوقت الضائع بسبب الصيانة بنوعيها الوقائية و </a:t>
            </a:r>
            <a:r>
              <a:rPr lang="ar-IQ" sz="2400" b="1" dirty="0" err="1" smtClean="0">
                <a:effectLst>
                  <a:outerShdw blurRad="38100" dist="38100" dir="2700000" algn="tl">
                    <a:srgbClr val="000000">
                      <a:alpha val="43137"/>
                    </a:srgbClr>
                  </a:outerShdw>
                </a:effectLst>
              </a:rPr>
              <a:t>الفجائية .</a:t>
            </a:r>
            <a:endParaRPr lang="ar-IQ" sz="2400" b="1" dirty="0" smtClean="0">
              <a:effectLst>
                <a:outerShdw blurRad="38100" dist="38100" dir="2700000" algn="tl">
                  <a:srgbClr val="000000">
                    <a:alpha val="43137"/>
                  </a:srgbClr>
                </a:outerShdw>
              </a:effectLst>
            </a:endParaRPr>
          </a:p>
          <a:p>
            <a:pPr marL="354013" indent="-354013" algn="just"/>
            <a:r>
              <a:rPr lang="ar-IQ" sz="2400" b="1" dirty="0" smtClean="0">
                <a:effectLst>
                  <a:outerShdw blurRad="38100" dist="38100" dir="2700000" algn="tl">
                    <a:srgbClr val="000000">
                      <a:alpha val="43137"/>
                    </a:srgbClr>
                  </a:outerShdw>
                </a:effectLst>
              </a:rPr>
              <a:t>2- وجود نسبة من العمالة غير </a:t>
            </a:r>
            <a:r>
              <a:rPr lang="ar-IQ" sz="2400" b="1" dirty="0" err="1" smtClean="0">
                <a:effectLst>
                  <a:outerShdw blurRad="38100" dist="38100" dir="2700000" algn="tl">
                    <a:srgbClr val="000000">
                      <a:alpha val="43137"/>
                    </a:srgbClr>
                  </a:outerShdw>
                </a:effectLst>
              </a:rPr>
              <a:t>الكفوءة</a:t>
            </a:r>
            <a:r>
              <a:rPr lang="ar-IQ" sz="2400" b="1" dirty="0" smtClean="0">
                <a:effectLst>
                  <a:outerShdw blurRad="38100" dist="38100" dir="2700000" algn="tl">
                    <a:srgbClr val="000000">
                      <a:alpha val="43137"/>
                    </a:srgbClr>
                  </a:outerShdw>
                </a:effectLst>
              </a:rPr>
              <a:t> في مختلف الاعمال مما يؤدي الى التوقفات في بعض مسارات العملية </a:t>
            </a:r>
            <a:r>
              <a:rPr lang="ar-IQ" sz="2400" b="1" dirty="0" err="1" smtClean="0">
                <a:effectLst>
                  <a:outerShdw blurRad="38100" dist="38100" dir="2700000" algn="tl">
                    <a:srgbClr val="000000">
                      <a:alpha val="43137"/>
                    </a:srgbClr>
                  </a:outerShdw>
                </a:effectLst>
              </a:rPr>
              <a:t>الانتاجية .</a:t>
            </a:r>
            <a:endParaRPr lang="ar-IQ" sz="2400" b="1" dirty="0" smtClean="0">
              <a:effectLst>
                <a:outerShdw blurRad="38100" dist="38100" dir="2700000" algn="tl">
                  <a:srgbClr val="000000">
                    <a:alpha val="43137"/>
                  </a:srgbClr>
                </a:outerShdw>
              </a:effectLst>
            </a:endParaRPr>
          </a:p>
          <a:p>
            <a:pPr marL="354013" indent="-354013" algn="just"/>
            <a:r>
              <a:rPr lang="ar-IQ" sz="2400" b="1" dirty="0" smtClean="0">
                <a:effectLst>
                  <a:outerShdw blurRad="38100" dist="38100" dir="2700000" algn="tl">
                    <a:srgbClr val="000000">
                      <a:alpha val="43137"/>
                    </a:srgbClr>
                  </a:outerShdw>
                </a:effectLst>
              </a:rPr>
              <a:t>3- ضعف الاساليب الادارية التي تكون في كثير من الاحيان سببا في عرقلة سير العمليات الانتاجية و </a:t>
            </a:r>
            <a:r>
              <a:rPr lang="ar-IQ" sz="2400" b="1" dirty="0" err="1" smtClean="0">
                <a:effectLst>
                  <a:outerShdw blurRad="38100" dist="38100" dir="2700000" algn="tl">
                    <a:srgbClr val="000000">
                      <a:alpha val="43137"/>
                    </a:srgbClr>
                  </a:outerShdw>
                </a:effectLst>
              </a:rPr>
              <a:t>ضياعات</a:t>
            </a:r>
            <a:r>
              <a:rPr lang="ar-IQ" sz="2400" b="1" dirty="0" smtClean="0">
                <a:effectLst>
                  <a:outerShdw blurRad="38100" dist="38100" dir="2700000" algn="tl">
                    <a:srgbClr val="000000">
                      <a:alpha val="43137"/>
                    </a:srgbClr>
                  </a:outerShdw>
                </a:effectLst>
              </a:rPr>
              <a:t> مختلفة في </a:t>
            </a:r>
            <a:r>
              <a:rPr lang="ar-IQ" sz="2400" b="1" dirty="0" err="1" smtClean="0">
                <a:effectLst>
                  <a:outerShdw blurRad="38100" dist="38100" dir="2700000" algn="tl">
                    <a:srgbClr val="000000">
                      <a:alpha val="43137"/>
                    </a:srgbClr>
                  </a:outerShdw>
                </a:effectLst>
              </a:rPr>
              <a:t>الوقت .</a:t>
            </a:r>
            <a:endParaRPr lang="ar-IQ" sz="2400" b="1" dirty="0" smtClean="0">
              <a:effectLst>
                <a:outerShdw blurRad="38100" dist="38100" dir="2700000" algn="tl">
                  <a:srgbClr val="000000">
                    <a:alpha val="43137"/>
                  </a:srgbClr>
                </a:outerShdw>
              </a:effectLst>
            </a:endParaRPr>
          </a:p>
          <a:p>
            <a:pPr algn="just"/>
            <a:r>
              <a:rPr lang="ar-IQ" sz="2400" b="1" dirty="0" smtClean="0">
                <a:effectLst>
                  <a:outerShdw blurRad="38100" dist="38100" dir="2700000" algn="tl">
                    <a:srgbClr val="000000">
                      <a:alpha val="43137"/>
                    </a:srgbClr>
                  </a:outerShdw>
                </a:effectLst>
              </a:rPr>
              <a:t>4- عدم الانتظام في تدفق </a:t>
            </a:r>
            <a:r>
              <a:rPr lang="ar-IQ" sz="2400" b="1" dirty="0" err="1" smtClean="0">
                <a:effectLst>
                  <a:outerShdw blurRad="38100" dist="38100" dir="2700000" algn="tl">
                    <a:srgbClr val="000000">
                      <a:alpha val="43137"/>
                    </a:srgbClr>
                  </a:outerShdw>
                </a:effectLst>
              </a:rPr>
              <a:t>المواد .</a:t>
            </a:r>
            <a:endParaRPr lang="ar-IQ" sz="2400" b="1" dirty="0" smtClean="0">
              <a:effectLst>
                <a:outerShdw blurRad="38100" dist="38100" dir="2700000" algn="tl">
                  <a:srgbClr val="000000">
                    <a:alpha val="43137"/>
                  </a:srgbClr>
                </a:outerShdw>
              </a:effectLst>
            </a:endParaRPr>
          </a:p>
          <a:p>
            <a:pPr algn="just"/>
            <a:r>
              <a:rPr lang="ar-IQ" sz="2400" b="1" dirty="0" smtClean="0">
                <a:effectLst>
                  <a:outerShdw blurRad="38100" dist="38100" dir="2700000" algn="tl">
                    <a:srgbClr val="000000">
                      <a:alpha val="43137"/>
                    </a:srgbClr>
                  </a:outerShdw>
                </a:effectLst>
              </a:rPr>
              <a:t>5- الانقطاع عن العمل </a:t>
            </a:r>
            <a:r>
              <a:rPr lang="ar-IQ" sz="2400" b="1" dirty="0" err="1" smtClean="0">
                <a:effectLst>
                  <a:outerShdw blurRad="38100" dist="38100" dir="2700000" algn="tl">
                    <a:srgbClr val="000000">
                      <a:alpha val="43137"/>
                    </a:srgbClr>
                  </a:outerShdw>
                </a:effectLst>
              </a:rPr>
              <a:t>لاسباب</a:t>
            </a:r>
            <a:r>
              <a:rPr lang="ar-IQ" sz="2400" b="1" dirty="0" smtClean="0">
                <a:effectLst>
                  <a:outerShdw blurRad="38100" dist="38100" dir="2700000" algn="tl">
                    <a:srgbClr val="000000">
                      <a:alpha val="43137"/>
                    </a:srgbClr>
                  </a:outerShdw>
                </a:effectLst>
              </a:rPr>
              <a:t> عديدة منها المرض او الاجازات او </a:t>
            </a:r>
            <a:r>
              <a:rPr lang="ar-IQ" sz="2400" b="1" dirty="0" err="1" smtClean="0">
                <a:effectLst>
                  <a:outerShdw blurRad="38100" dist="38100" dir="2700000" algn="tl">
                    <a:srgbClr val="000000">
                      <a:alpha val="43137"/>
                    </a:srgbClr>
                  </a:outerShdw>
                </a:effectLst>
              </a:rPr>
              <a:t>غيرها .</a:t>
            </a:r>
            <a:r>
              <a:rPr lang="ar-IQ" sz="2400" b="1" dirty="0" smtClean="0">
                <a:effectLst>
                  <a:outerShdw blurRad="38100" dist="38100" dir="2700000" algn="tl">
                    <a:srgbClr val="000000">
                      <a:alpha val="43137"/>
                    </a:srgbClr>
                  </a:outerShdw>
                </a:effectLst>
              </a:rPr>
              <a:t> </a:t>
            </a:r>
            <a:endParaRPr lang="ar-IQ" sz="2400" b="1" dirty="0">
              <a:effectLst>
                <a:outerShdw blurRad="38100" dist="38100" dir="2700000" algn="tl">
                  <a:srgbClr val="000000">
                    <a:alpha val="43137"/>
                  </a:srgbClr>
                </a:outerShdw>
              </a:effectLst>
            </a:endParaRPr>
          </a:p>
        </p:txBody>
      </p:sp>
      <p:sp>
        <p:nvSpPr>
          <p:cNvPr id="5" name="مربع نص 4"/>
          <p:cNvSpPr txBox="1"/>
          <p:nvPr/>
        </p:nvSpPr>
        <p:spPr>
          <a:xfrm>
            <a:off x="8460432" y="6408140"/>
            <a:ext cx="648072" cy="400110"/>
          </a:xfrm>
          <a:prstGeom prst="rect">
            <a:avLst/>
          </a:prstGeom>
          <a:noFill/>
        </p:spPr>
        <p:txBody>
          <a:bodyPr wrap="square" rtlCol="1">
            <a:spAutoFit/>
          </a:bodyPr>
          <a:lstStyle/>
          <a:p>
            <a:r>
              <a:rPr lang="ar-IQ" sz="2000" b="1" dirty="0" smtClean="0"/>
              <a:t>31</a:t>
            </a:r>
            <a:endParaRPr lang="ar-IQ" sz="28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467544" y="1556792"/>
            <a:ext cx="8352928" cy="3046988"/>
          </a:xfrm>
          <a:prstGeom prst="rect">
            <a:avLst/>
          </a:prstGeom>
          <a:noFill/>
        </p:spPr>
        <p:txBody>
          <a:bodyPr wrap="square" rtlCol="1">
            <a:spAutoFit/>
          </a:bodyPr>
          <a:lstStyle/>
          <a:p>
            <a:pPr algn="just"/>
            <a:r>
              <a:rPr lang="ar-IQ" sz="2400" dirty="0" smtClean="0"/>
              <a:t>7- الطاقة الانتاجية </a:t>
            </a:r>
            <a:r>
              <a:rPr lang="ar-IQ" sz="2400" dirty="0" err="1" smtClean="0"/>
              <a:t>العاطلة :</a:t>
            </a:r>
            <a:endParaRPr lang="ar-IQ" sz="2400" dirty="0" smtClean="0"/>
          </a:p>
          <a:p>
            <a:pPr algn="just"/>
            <a:r>
              <a:rPr lang="ar-IQ" sz="2400" dirty="0" smtClean="0"/>
              <a:t>    وهي الطاقة المتولدة بسبب ظروف طارئة خارج عن ارادة المنشاة او المصنع فتؤدي الى انخفاض في كمية الوحدات المنتجة بشكل مؤقت نتيجة  لانخفاض  الطلب او اختلاف في عوامل الانتاج او تبديل </a:t>
            </a:r>
            <a:r>
              <a:rPr lang="ar-IQ" sz="2400" dirty="0" err="1" smtClean="0"/>
              <a:t>او </a:t>
            </a:r>
            <a:r>
              <a:rPr lang="ar-IQ" sz="2400" dirty="0" smtClean="0"/>
              <a:t>( </a:t>
            </a:r>
            <a:r>
              <a:rPr lang="ar-IQ" sz="2400" dirty="0" err="1" smtClean="0"/>
              <a:t>تعديل </a:t>
            </a:r>
            <a:r>
              <a:rPr lang="ar-IQ" sz="2400" dirty="0" smtClean="0"/>
              <a:t>) المسلك </a:t>
            </a:r>
            <a:r>
              <a:rPr lang="ar-IQ" sz="2400" dirty="0" err="1" smtClean="0"/>
              <a:t>التكنلوجي</a:t>
            </a:r>
            <a:r>
              <a:rPr lang="ar-IQ" sz="2400" dirty="0" smtClean="0"/>
              <a:t> </a:t>
            </a:r>
            <a:r>
              <a:rPr lang="ar-IQ" sz="2400" dirty="0" err="1" smtClean="0"/>
              <a:t>لانتاج</a:t>
            </a:r>
            <a:r>
              <a:rPr lang="ar-IQ" sz="2400" dirty="0" smtClean="0"/>
              <a:t> سلعة جديدة او مكملة او </a:t>
            </a:r>
            <a:r>
              <a:rPr lang="ar-IQ" sz="2400" dirty="0" err="1" smtClean="0"/>
              <a:t>لاسباب</a:t>
            </a:r>
            <a:r>
              <a:rPr lang="ar-IQ" sz="2400" dirty="0" smtClean="0"/>
              <a:t> تتعلق بانقطاع التيار الكهربائي او تخلف </a:t>
            </a:r>
            <a:r>
              <a:rPr lang="ar-IQ" sz="2400" dirty="0" err="1" smtClean="0"/>
              <a:t>العمالة .</a:t>
            </a:r>
            <a:r>
              <a:rPr lang="ar-IQ" sz="2400" dirty="0" smtClean="0"/>
              <a:t> وهي عبارة عن الفرق بين الطاقة القصوى و الطاقة المتاحة  للمنشأة.</a:t>
            </a:r>
          </a:p>
          <a:p>
            <a:pPr algn="just"/>
            <a:endParaRPr lang="ar-IQ" sz="2400" dirty="0" smtClean="0"/>
          </a:p>
          <a:p>
            <a:pPr algn="just"/>
            <a:endParaRPr lang="ar-IQ" sz="2400" dirty="0"/>
          </a:p>
        </p:txBody>
      </p:sp>
      <p:sp>
        <p:nvSpPr>
          <p:cNvPr id="5" name="مربع نص 4"/>
          <p:cNvSpPr txBox="1"/>
          <p:nvPr/>
        </p:nvSpPr>
        <p:spPr>
          <a:xfrm>
            <a:off x="8460432" y="6408140"/>
            <a:ext cx="648072" cy="400110"/>
          </a:xfrm>
          <a:prstGeom prst="rect">
            <a:avLst/>
          </a:prstGeom>
          <a:noFill/>
        </p:spPr>
        <p:txBody>
          <a:bodyPr wrap="square" rtlCol="1">
            <a:spAutoFit/>
          </a:bodyPr>
          <a:lstStyle/>
          <a:p>
            <a:r>
              <a:rPr lang="ar-IQ" sz="2000" b="1" dirty="0" smtClean="0"/>
              <a:t>32</a:t>
            </a:r>
            <a:endParaRPr lang="ar-IQ" sz="28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ربع نص 5"/>
          <p:cNvSpPr txBox="1"/>
          <p:nvPr/>
        </p:nvSpPr>
        <p:spPr>
          <a:xfrm>
            <a:off x="467544" y="1473746"/>
            <a:ext cx="8280920" cy="3539430"/>
          </a:xfrm>
          <a:prstGeom prst="rect">
            <a:avLst/>
          </a:prstGeom>
          <a:noFill/>
        </p:spPr>
        <p:txBody>
          <a:bodyPr wrap="square" rtlCol="1">
            <a:spAutoFit/>
          </a:bodyPr>
          <a:lstStyle/>
          <a:p>
            <a:pPr algn="just"/>
            <a:r>
              <a:rPr lang="ar-IQ" sz="2800" dirty="0" smtClean="0"/>
              <a:t>ولا ننسى ازدياد وعي المستهلك من </a:t>
            </a:r>
            <a:r>
              <a:rPr lang="ar-IQ" sz="2800" dirty="0" err="1" smtClean="0"/>
              <a:t>جهه</a:t>
            </a:r>
            <a:r>
              <a:rPr lang="ar-IQ" sz="2800" dirty="0" smtClean="0"/>
              <a:t> ثانية ولهذا نجد ان المنشاة تهدف دائما الى الحصول على منافذ و اسواق عديدة و كبيرة لترويج سلعها و </a:t>
            </a:r>
            <a:r>
              <a:rPr lang="ar-IQ" sz="2800" dirty="0" err="1" smtClean="0"/>
              <a:t>منتجاتها .</a:t>
            </a:r>
            <a:r>
              <a:rPr lang="ar-IQ" sz="2800" dirty="0" smtClean="0"/>
              <a:t> و يعد هذا العامل من العوامل الرئيسية التي تجعل المنشاة الصناعية على وجه التحديد تبذل جهود كبيرة لتطوير العملية الانتاجية و الخدمية المرتبطة </a:t>
            </a:r>
            <a:r>
              <a:rPr lang="ar-IQ" sz="2800" dirty="0" err="1" smtClean="0"/>
              <a:t>بها</a:t>
            </a:r>
            <a:r>
              <a:rPr lang="ar-IQ" sz="2800" dirty="0" smtClean="0"/>
              <a:t> عن طريق الاستغلال الامثل للموارد المادية و البشرية المتاحة لها من اجل تحسين نوعية المنتجات باستمرار و تخفيض التكاليفه باستخدام الاساليب العلمية الحديثة و الاستفادة من اخر المبتكرات العلمية و التقنية </a:t>
            </a:r>
            <a:endParaRPr lang="ar-IQ" sz="2800" dirty="0"/>
          </a:p>
        </p:txBody>
      </p:sp>
      <p:pic>
        <p:nvPicPr>
          <p:cNvPr id="8" name="صورة 7" descr="images (4).jpg"/>
          <p:cNvPicPr>
            <a:picLocks noChangeAspect="1"/>
          </p:cNvPicPr>
          <p:nvPr/>
        </p:nvPicPr>
        <p:blipFill>
          <a:blip r:embed="rId2" cstate="print"/>
          <a:stretch>
            <a:fillRect/>
          </a:stretch>
        </p:blipFill>
        <p:spPr>
          <a:xfrm>
            <a:off x="467543" y="4797152"/>
            <a:ext cx="2630271" cy="1728192"/>
          </a:xfrm>
          <a:prstGeom prst="rect">
            <a:avLst/>
          </a:prstGeom>
          <a:ln>
            <a:noFill/>
          </a:ln>
          <a:effectLst>
            <a:softEdge rad="112500"/>
          </a:effectLst>
        </p:spPr>
      </p:pic>
      <p:pic>
        <p:nvPicPr>
          <p:cNvPr id="9" name="صورة 8" descr="26193.jpg"/>
          <p:cNvPicPr>
            <a:picLocks noChangeAspect="1"/>
          </p:cNvPicPr>
          <p:nvPr/>
        </p:nvPicPr>
        <p:blipFill>
          <a:blip r:embed="rId3" cstate="print"/>
          <a:stretch>
            <a:fillRect/>
          </a:stretch>
        </p:blipFill>
        <p:spPr>
          <a:xfrm>
            <a:off x="3131840" y="4804833"/>
            <a:ext cx="2664295" cy="1720511"/>
          </a:xfrm>
          <a:prstGeom prst="rect">
            <a:avLst/>
          </a:prstGeom>
          <a:ln>
            <a:noFill/>
          </a:ln>
          <a:effectLst>
            <a:softEdge rad="112500"/>
          </a:effectLst>
        </p:spPr>
      </p:pic>
      <p:pic>
        <p:nvPicPr>
          <p:cNvPr id="10" name="صورة 9" descr="images (5).jpg"/>
          <p:cNvPicPr>
            <a:picLocks noChangeAspect="1"/>
          </p:cNvPicPr>
          <p:nvPr/>
        </p:nvPicPr>
        <p:blipFill>
          <a:blip r:embed="rId4" cstate="print"/>
          <a:stretch>
            <a:fillRect/>
          </a:stretch>
        </p:blipFill>
        <p:spPr>
          <a:xfrm>
            <a:off x="5868144" y="4797152"/>
            <a:ext cx="2619375" cy="1743075"/>
          </a:xfrm>
          <a:prstGeom prst="rect">
            <a:avLst/>
          </a:prstGeom>
          <a:ln>
            <a:noFill/>
          </a:ln>
          <a:effectLst>
            <a:softEdge rad="112500"/>
          </a:effectLst>
        </p:spPr>
      </p:pic>
      <p:sp>
        <p:nvSpPr>
          <p:cNvPr id="11" name="مربع نص 10"/>
          <p:cNvSpPr txBox="1"/>
          <p:nvPr/>
        </p:nvSpPr>
        <p:spPr>
          <a:xfrm>
            <a:off x="8430936" y="6319652"/>
            <a:ext cx="648072" cy="523220"/>
          </a:xfrm>
          <a:prstGeom prst="rect">
            <a:avLst/>
          </a:prstGeom>
          <a:noFill/>
        </p:spPr>
        <p:txBody>
          <a:bodyPr wrap="square" rtlCol="1">
            <a:spAutoFit/>
          </a:bodyPr>
          <a:lstStyle/>
          <a:p>
            <a:r>
              <a:rPr lang="ar-IQ" sz="2800" b="1" dirty="0" smtClean="0"/>
              <a:t>3</a:t>
            </a:r>
            <a:endParaRPr lang="ar-IQ" sz="28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899592" y="692696"/>
            <a:ext cx="7704856" cy="2246769"/>
          </a:xfrm>
          <a:prstGeom prst="rect">
            <a:avLst/>
          </a:prstGeom>
          <a:noFill/>
        </p:spPr>
        <p:txBody>
          <a:bodyPr wrap="square" rtlCol="1">
            <a:spAutoFit/>
          </a:bodyPr>
          <a:lstStyle/>
          <a:p>
            <a:r>
              <a:rPr lang="ar-IQ" sz="2800" dirty="0" smtClean="0"/>
              <a:t>ومن المعلوم ان الانتاج هو دالة لعدد من العناصر </a:t>
            </a:r>
            <a:r>
              <a:rPr lang="ar-IQ" sz="2800" dirty="0" err="1" smtClean="0"/>
              <a:t>هي :-</a:t>
            </a:r>
            <a:endParaRPr lang="ar-IQ" sz="2800" dirty="0" smtClean="0"/>
          </a:p>
          <a:p>
            <a:endParaRPr lang="ar-IQ" sz="2800" dirty="0" smtClean="0"/>
          </a:p>
          <a:p>
            <a:r>
              <a:rPr lang="ar-IQ" sz="2800" b="1" dirty="0" smtClean="0">
                <a:solidFill>
                  <a:srgbClr val="FFFF00"/>
                </a:solidFill>
                <a:effectLst>
                  <a:outerShdw blurRad="38100" dist="38100" dir="2700000" algn="tl">
                    <a:srgbClr val="000000">
                      <a:alpha val="43137"/>
                    </a:srgbClr>
                  </a:outerShdw>
                </a:effectLst>
              </a:rPr>
              <a:t>1- راس المال.</a:t>
            </a:r>
          </a:p>
          <a:p>
            <a:r>
              <a:rPr lang="ar-IQ" sz="2800" b="1" dirty="0" smtClean="0">
                <a:solidFill>
                  <a:srgbClr val="FFFF00"/>
                </a:solidFill>
                <a:effectLst>
                  <a:outerShdw blurRad="38100" dist="38100" dir="2700000" algn="tl">
                    <a:srgbClr val="000000">
                      <a:alpha val="43137"/>
                    </a:srgbClr>
                  </a:outerShdw>
                </a:effectLst>
              </a:rPr>
              <a:t>2- المواد الاولية.</a:t>
            </a:r>
          </a:p>
          <a:p>
            <a:r>
              <a:rPr lang="ar-IQ" sz="2800" b="1" dirty="0" smtClean="0">
                <a:solidFill>
                  <a:srgbClr val="FFFF00"/>
                </a:solidFill>
                <a:effectLst>
                  <a:outerShdw blurRad="38100" dist="38100" dir="2700000" algn="tl">
                    <a:srgbClr val="000000">
                      <a:alpha val="43137"/>
                    </a:srgbClr>
                  </a:outerShdw>
                </a:effectLst>
              </a:rPr>
              <a:t>3- اليد العاملة و الادارة.</a:t>
            </a:r>
          </a:p>
        </p:txBody>
      </p:sp>
      <p:pic>
        <p:nvPicPr>
          <p:cNvPr id="7" name="صورة 6" descr="images (8).jpg"/>
          <p:cNvPicPr>
            <a:picLocks noChangeAspect="1"/>
          </p:cNvPicPr>
          <p:nvPr/>
        </p:nvPicPr>
        <p:blipFill>
          <a:blip r:embed="rId2" cstate="print">
            <a:clrChange>
              <a:clrFrom>
                <a:srgbClr val="FFFFFF"/>
              </a:clrFrom>
              <a:clrTo>
                <a:srgbClr val="FFFFFF">
                  <a:alpha val="0"/>
                </a:srgbClr>
              </a:clrTo>
            </a:clrChange>
          </a:blip>
          <a:stretch>
            <a:fillRect/>
          </a:stretch>
        </p:blipFill>
        <p:spPr>
          <a:xfrm>
            <a:off x="611560" y="1628800"/>
            <a:ext cx="1077466" cy="1412800"/>
          </a:xfrm>
          <a:prstGeom prst="rect">
            <a:avLst/>
          </a:prstGeom>
        </p:spPr>
      </p:pic>
      <p:pic>
        <p:nvPicPr>
          <p:cNvPr id="8" name="صورة 7" descr="images (9).jpg"/>
          <p:cNvPicPr>
            <a:picLocks noChangeAspect="1"/>
          </p:cNvPicPr>
          <p:nvPr/>
        </p:nvPicPr>
        <p:blipFill>
          <a:blip r:embed="rId3" cstate="print"/>
          <a:srcRect l="11085" r="49010"/>
          <a:stretch>
            <a:fillRect/>
          </a:stretch>
        </p:blipFill>
        <p:spPr>
          <a:xfrm>
            <a:off x="1792154" y="1628800"/>
            <a:ext cx="1296144" cy="1409700"/>
          </a:xfrm>
          <a:prstGeom prst="rect">
            <a:avLst/>
          </a:prstGeom>
        </p:spPr>
      </p:pic>
      <p:pic>
        <p:nvPicPr>
          <p:cNvPr id="10" name="صورة 9" descr="images (11).jpg"/>
          <p:cNvPicPr>
            <a:picLocks noChangeAspect="1"/>
          </p:cNvPicPr>
          <p:nvPr/>
        </p:nvPicPr>
        <p:blipFill>
          <a:blip r:embed="rId4" cstate="print"/>
          <a:stretch>
            <a:fillRect/>
          </a:stretch>
        </p:blipFill>
        <p:spPr>
          <a:xfrm>
            <a:off x="3203848" y="1628800"/>
            <a:ext cx="2140261" cy="1440160"/>
          </a:xfrm>
          <a:prstGeom prst="rect">
            <a:avLst/>
          </a:prstGeom>
        </p:spPr>
      </p:pic>
      <p:sp>
        <p:nvSpPr>
          <p:cNvPr id="11" name="مربع نص 10"/>
          <p:cNvSpPr txBox="1"/>
          <p:nvPr/>
        </p:nvSpPr>
        <p:spPr>
          <a:xfrm>
            <a:off x="539552" y="3356992"/>
            <a:ext cx="7848872" cy="1815882"/>
          </a:xfrm>
          <a:prstGeom prst="rect">
            <a:avLst/>
          </a:prstGeom>
          <a:noFill/>
        </p:spPr>
        <p:txBody>
          <a:bodyPr wrap="square" rtlCol="1">
            <a:spAutoFit/>
          </a:bodyPr>
          <a:lstStyle/>
          <a:p>
            <a:pPr algn="just"/>
            <a:r>
              <a:rPr lang="ar-IQ" sz="2800" dirty="0" smtClean="0"/>
              <a:t>من ذلك تتضح اهمية الاداء بالنسبة للإدارة الصناعية التي يجب ان تسعى لتحقيقه في ظل مختلف الاهداف داخل المنشاة و </a:t>
            </a:r>
            <a:r>
              <a:rPr lang="ar-IQ" sz="2800" dirty="0" err="1" smtClean="0"/>
              <a:t>خارجها .</a:t>
            </a:r>
            <a:r>
              <a:rPr lang="ar-IQ" sz="2800" dirty="0" smtClean="0"/>
              <a:t> ومن اجل تحقيق ذلك الاداء يكون من المهم بيان اهم الاهداف التي تسعى اليها المنشاة الصناعية المتقدمة.</a:t>
            </a:r>
            <a:endParaRPr lang="ar-IQ" sz="2800" dirty="0"/>
          </a:p>
        </p:txBody>
      </p:sp>
      <p:pic>
        <p:nvPicPr>
          <p:cNvPr id="13" name="صورة 12" descr="images (12).jpg"/>
          <p:cNvPicPr>
            <a:picLocks noChangeAspect="1"/>
          </p:cNvPicPr>
          <p:nvPr/>
        </p:nvPicPr>
        <p:blipFill>
          <a:blip r:embed="rId5" cstate="print"/>
          <a:stretch>
            <a:fillRect/>
          </a:stretch>
        </p:blipFill>
        <p:spPr>
          <a:xfrm>
            <a:off x="395536" y="4725144"/>
            <a:ext cx="2466975" cy="1847850"/>
          </a:xfrm>
          <a:prstGeom prst="rect">
            <a:avLst/>
          </a:prstGeom>
        </p:spPr>
      </p:pic>
      <p:sp>
        <p:nvSpPr>
          <p:cNvPr id="14" name="مربع نص 13"/>
          <p:cNvSpPr txBox="1"/>
          <p:nvPr/>
        </p:nvSpPr>
        <p:spPr>
          <a:xfrm>
            <a:off x="8430936" y="6319652"/>
            <a:ext cx="648072" cy="523220"/>
          </a:xfrm>
          <a:prstGeom prst="rect">
            <a:avLst/>
          </a:prstGeom>
          <a:noFill/>
        </p:spPr>
        <p:txBody>
          <a:bodyPr wrap="square" rtlCol="1">
            <a:spAutoFit/>
          </a:bodyPr>
          <a:lstStyle/>
          <a:p>
            <a:r>
              <a:rPr lang="ar-IQ" sz="2800" b="1" dirty="0" smtClean="0"/>
              <a:t>4</a:t>
            </a:r>
            <a:endParaRPr lang="ar-IQ" sz="28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611560" y="332656"/>
            <a:ext cx="7992888" cy="1015663"/>
          </a:xfrm>
          <a:prstGeom prst="rect">
            <a:avLst/>
          </a:prstGeom>
          <a:noFill/>
        </p:spPr>
        <p:txBody>
          <a:bodyPr wrap="square" rtlCol="1">
            <a:spAutoFit/>
          </a:bodyPr>
          <a:lstStyle/>
          <a:p>
            <a:r>
              <a:rPr lang="ar-IQ" sz="2000" b="1" dirty="0" smtClean="0">
                <a:solidFill>
                  <a:srgbClr val="FFFF00"/>
                </a:solidFill>
              </a:rPr>
              <a:t>اهم الاهداف التي تسعى المنشات الصناعية  المتقدمة لتحقيقها من اجل تطوير ادائها للتوصل الى اساليب مستحدثة و معايير جديدة في الرقابة و المتابعة لقياس الاداء الفعلي و مقارنته بالأداء </a:t>
            </a:r>
            <a:r>
              <a:rPr lang="ar-IQ" sz="2000" b="1" dirty="0" err="1" smtClean="0">
                <a:solidFill>
                  <a:srgbClr val="FFFF00"/>
                </a:solidFill>
              </a:rPr>
              <a:t>المستهدف .</a:t>
            </a:r>
            <a:r>
              <a:rPr lang="ar-IQ" sz="2000" b="1" dirty="0" smtClean="0">
                <a:solidFill>
                  <a:srgbClr val="FFFF00"/>
                </a:solidFill>
              </a:rPr>
              <a:t> </a:t>
            </a:r>
            <a:endParaRPr lang="ar-IQ" sz="2000" b="1" dirty="0">
              <a:solidFill>
                <a:srgbClr val="FFFF00"/>
              </a:solidFill>
            </a:endParaRPr>
          </a:p>
        </p:txBody>
      </p:sp>
      <p:sp>
        <p:nvSpPr>
          <p:cNvPr id="5" name="مربع نص 4"/>
          <p:cNvSpPr txBox="1"/>
          <p:nvPr/>
        </p:nvSpPr>
        <p:spPr>
          <a:xfrm>
            <a:off x="323528" y="1615440"/>
            <a:ext cx="8496944" cy="2677656"/>
          </a:xfrm>
          <a:prstGeom prst="rect">
            <a:avLst/>
          </a:prstGeom>
          <a:noFill/>
        </p:spPr>
        <p:txBody>
          <a:bodyPr wrap="square" rtlCol="1">
            <a:spAutoFit/>
          </a:bodyPr>
          <a:lstStyle/>
          <a:p>
            <a:pPr algn="just"/>
            <a:r>
              <a:rPr lang="ar-IQ" sz="2400" b="1" dirty="0" smtClean="0">
                <a:effectLst>
                  <a:outerShdw blurRad="38100" dist="38100" dir="2700000" algn="tl">
                    <a:srgbClr val="000000">
                      <a:alpha val="43137"/>
                    </a:srgbClr>
                  </a:outerShdw>
                </a:effectLst>
              </a:rPr>
              <a:t>1- تحقيق افضل استخدام ممكن للموارد الاقتصادية </a:t>
            </a:r>
            <a:r>
              <a:rPr lang="ar-IQ" sz="2400" b="1" dirty="0" err="1" smtClean="0">
                <a:effectLst>
                  <a:outerShdw blurRad="38100" dist="38100" dir="2700000" algn="tl">
                    <a:srgbClr val="000000">
                      <a:alpha val="43137"/>
                    </a:srgbClr>
                  </a:outerShdw>
                </a:effectLst>
              </a:rPr>
              <a:t>المتاحة .</a:t>
            </a:r>
            <a:endParaRPr lang="ar-IQ" sz="2400" b="1" dirty="0" smtClean="0">
              <a:effectLst>
                <a:outerShdw blurRad="38100" dist="38100" dir="2700000" algn="tl">
                  <a:srgbClr val="000000">
                    <a:alpha val="43137"/>
                  </a:srgbClr>
                </a:outerShdw>
              </a:effectLst>
            </a:endParaRPr>
          </a:p>
          <a:p>
            <a:pPr algn="just"/>
            <a:r>
              <a:rPr lang="ar-IQ" sz="2400" b="1" dirty="0" smtClean="0">
                <a:effectLst>
                  <a:outerShdw blurRad="38100" dist="38100" dir="2700000" algn="tl">
                    <a:srgbClr val="000000">
                      <a:alpha val="43137"/>
                    </a:srgbClr>
                  </a:outerShdw>
                </a:effectLst>
              </a:rPr>
              <a:t>2- تحقيق تخفيض مستمر في تكاليف الانتاج لأجل زيادة قدرتها </a:t>
            </a:r>
            <a:r>
              <a:rPr lang="ar-IQ" sz="2400" b="1" dirty="0" err="1" smtClean="0">
                <a:effectLst>
                  <a:outerShdw blurRad="38100" dist="38100" dir="2700000" algn="tl">
                    <a:srgbClr val="000000">
                      <a:alpha val="43137"/>
                    </a:srgbClr>
                  </a:outerShdw>
                </a:effectLst>
              </a:rPr>
              <a:t>التنافسية .</a:t>
            </a:r>
            <a:endParaRPr lang="ar-IQ" sz="2400" b="1" dirty="0" smtClean="0">
              <a:effectLst>
                <a:outerShdw blurRad="38100" dist="38100" dir="2700000" algn="tl">
                  <a:srgbClr val="000000">
                    <a:alpha val="43137"/>
                  </a:srgbClr>
                </a:outerShdw>
              </a:effectLst>
            </a:endParaRPr>
          </a:p>
          <a:p>
            <a:pPr marL="354013" indent="-354013" algn="just"/>
            <a:r>
              <a:rPr lang="ar-IQ" sz="2400" b="1" dirty="0" smtClean="0">
                <a:effectLst>
                  <a:outerShdw blurRad="38100" dist="38100" dir="2700000" algn="tl">
                    <a:srgbClr val="000000">
                      <a:alpha val="43137"/>
                    </a:srgbClr>
                  </a:outerShdw>
                </a:effectLst>
              </a:rPr>
              <a:t>3- اشباع رغبات المجتمع التي تعمل فيه المنشاة وذلك بتقديم السلع بالنوعيات و  الكميات المطلوبة وفي اوقات الحاجة اليها وبالأسعار </a:t>
            </a:r>
            <a:r>
              <a:rPr lang="ar-IQ" sz="2400" b="1" dirty="0" err="1" smtClean="0">
                <a:effectLst>
                  <a:outerShdw blurRad="38100" dist="38100" dir="2700000" algn="tl">
                    <a:srgbClr val="000000">
                      <a:alpha val="43137"/>
                    </a:srgbClr>
                  </a:outerShdw>
                </a:effectLst>
              </a:rPr>
              <a:t>المناسبة .</a:t>
            </a:r>
            <a:endParaRPr lang="ar-IQ" sz="2400" b="1" dirty="0" smtClean="0">
              <a:effectLst>
                <a:outerShdw blurRad="38100" dist="38100" dir="2700000" algn="tl">
                  <a:srgbClr val="000000">
                    <a:alpha val="43137"/>
                  </a:srgbClr>
                </a:outerShdw>
              </a:effectLst>
            </a:endParaRPr>
          </a:p>
          <a:p>
            <a:pPr marL="354013" indent="-354013" algn="just"/>
            <a:r>
              <a:rPr lang="ar-IQ" sz="2400" b="1" dirty="0" smtClean="0">
                <a:effectLst>
                  <a:outerShdw blurRad="38100" dist="38100" dir="2700000" algn="tl">
                    <a:srgbClr val="000000">
                      <a:alpha val="43137"/>
                    </a:srgbClr>
                  </a:outerShdw>
                </a:effectLst>
              </a:rPr>
              <a:t>4- تحقيق اهداف العاملين في المنشاة و المتمثلة بزيادة </a:t>
            </a:r>
            <a:r>
              <a:rPr lang="ar-IQ" sz="2400" b="1" dirty="0" err="1" smtClean="0">
                <a:effectLst>
                  <a:outerShdw blurRad="38100" dist="38100" dir="2700000" algn="tl">
                    <a:srgbClr val="000000">
                      <a:alpha val="43137"/>
                    </a:srgbClr>
                  </a:outerShdw>
                </a:effectLst>
              </a:rPr>
              <a:t>مدخولاتهم</a:t>
            </a:r>
            <a:r>
              <a:rPr lang="ar-IQ" sz="2400" b="1" dirty="0" smtClean="0">
                <a:effectLst>
                  <a:outerShdw blurRad="38100" dist="38100" dir="2700000" algn="tl">
                    <a:srgbClr val="000000">
                      <a:alpha val="43137"/>
                    </a:srgbClr>
                  </a:outerShdw>
                </a:effectLst>
              </a:rPr>
              <a:t> وزيادة الخدمات المقدمة </a:t>
            </a:r>
            <a:r>
              <a:rPr lang="ar-IQ" sz="2400" b="1" dirty="0" err="1" smtClean="0">
                <a:effectLst>
                  <a:outerShdw blurRad="38100" dist="38100" dir="2700000" algn="tl">
                    <a:srgbClr val="000000">
                      <a:alpha val="43137"/>
                    </a:srgbClr>
                  </a:outerShdw>
                </a:effectLst>
              </a:rPr>
              <a:t>لها .</a:t>
            </a:r>
            <a:endParaRPr lang="ar-IQ" sz="2400" b="1" dirty="0" smtClean="0">
              <a:effectLst>
                <a:outerShdw blurRad="38100" dist="38100" dir="2700000" algn="tl">
                  <a:srgbClr val="000000">
                    <a:alpha val="43137"/>
                  </a:srgbClr>
                </a:outerShdw>
              </a:effectLst>
            </a:endParaRPr>
          </a:p>
          <a:p>
            <a:pPr algn="just"/>
            <a:r>
              <a:rPr lang="ar-IQ" sz="2400" b="1" dirty="0" smtClean="0">
                <a:effectLst>
                  <a:outerShdw blurRad="38100" dist="38100" dir="2700000" algn="tl">
                    <a:srgbClr val="000000">
                      <a:alpha val="43137"/>
                    </a:srgbClr>
                  </a:outerShdw>
                </a:effectLst>
              </a:rPr>
              <a:t>5- تحسين ظروف العمل والحد من الاخطار التي يتعرض اليها </a:t>
            </a:r>
            <a:r>
              <a:rPr lang="ar-IQ" sz="2400" b="1" dirty="0" err="1" smtClean="0">
                <a:effectLst>
                  <a:outerShdw blurRad="38100" dist="38100" dir="2700000" algn="tl">
                    <a:srgbClr val="000000">
                      <a:alpha val="43137"/>
                    </a:srgbClr>
                  </a:outerShdw>
                </a:effectLst>
              </a:rPr>
              <a:t>العاملين .</a:t>
            </a:r>
            <a:endParaRPr lang="ar-IQ" sz="2400" b="1" dirty="0">
              <a:effectLst>
                <a:outerShdw blurRad="38100" dist="38100" dir="2700000" algn="tl">
                  <a:srgbClr val="000000">
                    <a:alpha val="43137"/>
                  </a:srgbClr>
                </a:outerShdw>
              </a:effectLst>
            </a:endParaRPr>
          </a:p>
        </p:txBody>
      </p:sp>
      <p:pic>
        <p:nvPicPr>
          <p:cNvPr id="6" name="صورة 5" descr="images (13).jpg"/>
          <p:cNvPicPr>
            <a:picLocks noChangeAspect="1"/>
          </p:cNvPicPr>
          <p:nvPr/>
        </p:nvPicPr>
        <p:blipFill>
          <a:blip r:embed="rId2" cstate="print"/>
          <a:stretch>
            <a:fillRect/>
          </a:stretch>
        </p:blipFill>
        <p:spPr>
          <a:xfrm>
            <a:off x="251520" y="5157192"/>
            <a:ext cx="1584176" cy="1424769"/>
          </a:xfrm>
          <a:prstGeom prst="rect">
            <a:avLst/>
          </a:prstGeom>
        </p:spPr>
      </p:pic>
      <p:sp>
        <p:nvSpPr>
          <p:cNvPr id="7" name="مربع نص 6"/>
          <p:cNvSpPr txBox="1"/>
          <p:nvPr/>
        </p:nvSpPr>
        <p:spPr>
          <a:xfrm>
            <a:off x="2843808" y="4278348"/>
            <a:ext cx="5904656" cy="1200329"/>
          </a:xfrm>
          <a:prstGeom prst="rect">
            <a:avLst/>
          </a:prstGeom>
          <a:noFill/>
        </p:spPr>
        <p:txBody>
          <a:bodyPr wrap="square" rtlCol="1">
            <a:spAutoFit/>
          </a:bodyPr>
          <a:lstStyle/>
          <a:p>
            <a:pPr marL="265113" indent="-265113"/>
            <a:r>
              <a:rPr lang="ar-IQ" sz="2400" b="1" dirty="0">
                <a:effectLst>
                  <a:outerShdw blurRad="38100" dist="38100" dir="2700000" algn="tl">
                    <a:srgbClr val="000000">
                      <a:alpha val="43137"/>
                    </a:srgbClr>
                  </a:outerShdw>
                </a:effectLst>
              </a:rPr>
              <a:t>6-تخفيض كلفة مناولة المواد و السلع داخل المنشأة وذلك باختيار افضل الاساليب لترتيب المصنع و تطوير وسائل و معدات المناولة و </a:t>
            </a:r>
            <a:r>
              <a:rPr lang="ar-IQ" sz="2400" b="1" dirty="0" err="1">
                <a:effectLst>
                  <a:outerShdw blurRad="38100" dist="38100" dir="2700000" algn="tl">
                    <a:srgbClr val="000000">
                      <a:alpha val="43137"/>
                    </a:srgbClr>
                  </a:outerShdw>
                </a:effectLst>
              </a:rPr>
              <a:t>النقل </a:t>
            </a:r>
            <a:r>
              <a:rPr lang="ar-IQ" dirty="0" err="1" smtClean="0"/>
              <a:t>.</a:t>
            </a:r>
            <a:endParaRPr lang="ar-IQ" dirty="0"/>
          </a:p>
        </p:txBody>
      </p:sp>
      <p:pic>
        <p:nvPicPr>
          <p:cNvPr id="8" name="صورة 7" descr="images (14).jpg"/>
          <p:cNvPicPr>
            <a:picLocks noChangeAspect="1"/>
          </p:cNvPicPr>
          <p:nvPr/>
        </p:nvPicPr>
        <p:blipFill>
          <a:blip r:embed="rId3" cstate="print"/>
          <a:stretch>
            <a:fillRect/>
          </a:stretch>
        </p:blipFill>
        <p:spPr>
          <a:xfrm>
            <a:off x="1907704" y="5157192"/>
            <a:ext cx="1896418" cy="1422256"/>
          </a:xfrm>
          <a:prstGeom prst="rect">
            <a:avLst/>
          </a:prstGeom>
        </p:spPr>
      </p:pic>
      <p:pic>
        <p:nvPicPr>
          <p:cNvPr id="10" name="صورة 9" descr="images (16).jpg"/>
          <p:cNvPicPr>
            <a:picLocks noChangeAspect="1"/>
          </p:cNvPicPr>
          <p:nvPr/>
        </p:nvPicPr>
        <p:blipFill>
          <a:blip r:embed="rId4" cstate="print"/>
          <a:stretch>
            <a:fillRect/>
          </a:stretch>
        </p:blipFill>
        <p:spPr>
          <a:xfrm>
            <a:off x="3851920" y="5157192"/>
            <a:ext cx="1791643" cy="1431603"/>
          </a:xfrm>
          <a:prstGeom prst="rect">
            <a:avLst/>
          </a:prstGeom>
        </p:spPr>
      </p:pic>
      <p:sp>
        <p:nvSpPr>
          <p:cNvPr id="11" name="مربع نص 10"/>
          <p:cNvSpPr txBox="1"/>
          <p:nvPr/>
        </p:nvSpPr>
        <p:spPr>
          <a:xfrm>
            <a:off x="8430936" y="6319652"/>
            <a:ext cx="648072" cy="523220"/>
          </a:xfrm>
          <a:prstGeom prst="rect">
            <a:avLst/>
          </a:prstGeom>
          <a:noFill/>
        </p:spPr>
        <p:txBody>
          <a:bodyPr wrap="square" rtlCol="1">
            <a:spAutoFit/>
          </a:bodyPr>
          <a:lstStyle/>
          <a:p>
            <a:r>
              <a:rPr lang="ar-IQ" sz="2800" b="1" dirty="0" smtClean="0"/>
              <a:t>5</a:t>
            </a:r>
            <a:endParaRPr lang="ar-IQ" sz="28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288032" y="1484784"/>
            <a:ext cx="8676456" cy="3785652"/>
          </a:xfrm>
          <a:prstGeom prst="rect">
            <a:avLst/>
          </a:prstGeom>
          <a:noFill/>
        </p:spPr>
        <p:txBody>
          <a:bodyPr wrap="square" rtlCol="1">
            <a:spAutoFit/>
          </a:bodyPr>
          <a:lstStyle/>
          <a:p>
            <a:pPr marL="354013" indent="-354013" algn="just"/>
            <a:r>
              <a:rPr lang="ar-IQ" sz="2400" b="1" dirty="0" smtClean="0">
                <a:effectLst>
                  <a:outerShdw blurRad="38100" dist="38100" dir="2700000" algn="tl">
                    <a:srgbClr val="000000">
                      <a:alpha val="43137"/>
                    </a:srgbClr>
                  </a:outerShdw>
                </a:effectLst>
              </a:rPr>
              <a:t>7- الاحتفاظ بمستوى معين من </a:t>
            </a:r>
            <a:r>
              <a:rPr lang="ar-IQ" sz="2400" b="1" dirty="0" err="1" smtClean="0">
                <a:effectLst>
                  <a:outerShdw blurRad="38100" dist="38100" dir="2700000" algn="tl">
                    <a:srgbClr val="000000">
                      <a:alpha val="43137"/>
                    </a:srgbClr>
                  </a:outerShdw>
                </a:effectLst>
              </a:rPr>
              <a:t>الخزين</a:t>
            </a:r>
            <a:r>
              <a:rPr lang="ar-IQ" sz="2400" b="1" dirty="0" smtClean="0">
                <a:effectLst>
                  <a:outerShdw blurRad="38100" dist="38100" dir="2700000" algn="tl">
                    <a:srgbClr val="000000">
                      <a:alpha val="43137"/>
                    </a:srgbClr>
                  </a:outerShdw>
                </a:effectLst>
              </a:rPr>
              <a:t> يكفي لمواجهة الطلبات في اوقاتها وفي نفس الوقت تخفيض كلفة الاحتفاظ بالمخزون و تقليل المبالغ المستثمرة  في </a:t>
            </a:r>
            <a:r>
              <a:rPr lang="ar-IQ" sz="2400" b="1" dirty="0" err="1" smtClean="0">
                <a:effectLst>
                  <a:outerShdw blurRad="38100" dist="38100" dir="2700000" algn="tl">
                    <a:srgbClr val="000000">
                      <a:alpha val="43137"/>
                    </a:srgbClr>
                  </a:outerShdw>
                </a:effectLst>
              </a:rPr>
              <a:t>المخزون .</a:t>
            </a:r>
            <a:endParaRPr lang="ar-IQ" sz="2400" b="1" dirty="0" smtClean="0">
              <a:effectLst>
                <a:outerShdw blurRad="38100" dist="38100" dir="2700000" algn="tl">
                  <a:srgbClr val="000000">
                    <a:alpha val="43137"/>
                  </a:srgbClr>
                </a:outerShdw>
              </a:effectLst>
            </a:endParaRPr>
          </a:p>
          <a:p>
            <a:pPr algn="just"/>
            <a:r>
              <a:rPr lang="ar-IQ" sz="2400" b="1" dirty="0" smtClean="0">
                <a:effectLst>
                  <a:outerShdw blurRad="38100" dist="38100" dir="2700000" algn="tl">
                    <a:srgbClr val="000000">
                      <a:alpha val="43137"/>
                    </a:srgbClr>
                  </a:outerShdw>
                </a:effectLst>
              </a:rPr>
              <a:t>8- تدريب و تنمية المهارات بالنسبة لكافة </a:t>
            </a:r>
            <a:r>
              <a:rPr lang="ar-IQ" sz="2400" b="1" dirty="0" err="1" smtClean="0">
                <a:effectLst>
                  <a:outerShdw blurRad="38100" dist="38100" dir="2700000" algn="tl">
                    <a:srgbClr val="000000">
                      <a:alpha val="43137"/>
                    </a:srgbClr>
                  </a:outerShdw>
                </a:effectLst>
              </a:rPr>
              <a:t>العاملين .</a:t>
            </a:r>
            <a:endParaRPr lang="ar-IQ" sz="2400" b="1" dirty="0" smtClean="0">
              <a:effectLst>
                <a:outerShdw blurRad="38100" dist="38100" dir="2700000" algn="tl">
                  <a:srgbClr val="000000">
                    <a:alpha val="43137"/>
                  </a:srgbClr>
                </a:outerShdw>
              </a:effectLst>
            </a:endParaRPr>
          </a:p>
          <a:p>
            <a:pPr algn="just"/>
            <a:r>
              <a:rPr lang="ar-IQ" sz="2400" b="1" dirty="0" smtClean="0">
                <a:effectLst>
                  <a:outerShdw blurRad="38100" dist="38100" dir="2700000" algn="tl">
                    <a:srgbClr val="000000">
                      <a:alpha val="43137"/>
                    </a:srgbClr>
                  </a:outerShdw>
                </a:effectLst>
              </a:rPr>
              <a:t>9- زيادة الانتاجية الكلية و الجزئية بكافة </a:t>
            </a:r>
            <a:r>
              <a:rPr lang="ar-IQ" sz="2400" b="1" dirty="0" err="1" smtClean="0">
                <a:effectLst>
                  <a:outerShdw blurRad="38100" dist="38100" dir="2700000" algn="tl">
                    <a:srgbClr val="000000">
                      <a:alpha val="43137"/>
                    </a:srgbClr>
                  </a:outerShdw>
                </a:effectLst>
              </a:rPr>
              <a:t>انواعها .</a:t>
            </a:r>
            <a:endParaRPr lang="ar-IQ" sz="2400" b="1" dirty="0" smtClean="0">
              <a:effectLst>
                <a:outerShdw blurRad="38100" dist="38100" dir="2700000" algn="tl">
                  <a:srgbClr val="000000">
                    <a:alpha val="43137"/>
                  </a:srgbClr>
                </a:outerShdw>
              </a:effectLst>
            </a:endParaRPr>
          </a:p>
          <a:p>
            <a:pPr marL="354013" indent="-354013" algn="just"/>
            <a:r>
              <a:rPr lang="ar-IQ" sz="2400" b="1" dirty="0" smtClean="0">
                <a:effectLst>
                  <a:outerShdw blurRad="38100" dist="38100" dir="2700000" algn="tl">
                    <a:srgbClr val="000000">
                      <a:alpha val="43137"/>
                    </a:srgbClr>
                  </a:outerShdw>
                </a:effectLst>
              </a:rPr>
              <a:t>10- تحسين نوعية المنتجات باستمرار عن طريق اتباع الاساليب العملية و الاحصائية للسيطرة على النوعية و ادخال احدث المعدات و </a:t>
            </a:r>
            <a:r>
              <a:rPr lang="ar-IQ" sz="2400" b="1" dirty="0" err="1" smtClean="0">
                <a:effectLst>
                  <a:outerShdw blurRad="38100" dist="38100" dir="2700000" algn="tl">
                    <a:srgbClr val="000000">
                      <a:alpha val="43137"/>
                    </a:srgbClr>
                  </a:outerShdw>
                </a:effectLst>
              </a:rPr>
              <a:t>المكائن</a:t>
            </a:r>
            <a:r>
              <a:rPr lang="ar-IQ" sz="2400" b="1" dirty="0" smtClean="0">
                <a:effectLst>
                  <a:outerShdw blurRad="38100" dist="38100" dir="2700000" algn="tl">
                    <a:srgbClr val="000000">
                      <a:alpha val="43137"/>
                    </a:srgbClr>
                  </a:outerShdw>
                </a:effectLst>
              </a:rPr>
              <a:t> و الالات المستخدمة للكشف عن الاخطاء او الكشف عن الانحرافات في مستوى نوعية </a:t>
            </a:r>
            <a:r>
              <a:rPr lang="ar-IQ" sz="2400" b="1" dirty="0" err="1" smtClean="0">
                <a:effectLst>
                  <a:outerShdw blurRad="38100" dist="38100" dir="2700000" algn="tl">
                    <a:srgbClr val="000000">
                      <a:alpha val="43137"/>
                    </a:srgbClr>
                  </a:outerShdw>
                </a:effectLst>
              </a:rPr>
              <a:t>المنتجات .</a:t>
            </a:r>
            <a:endParaRPr lang="ar-IQ" sz="2400" b="1" dirty="0" smtClean="0">
              <a:effectLst>
                <a:outerShdw blurRad="38100" dist="38100" dir="2700000" algn="tl">
                  <a:srgbClr val="000000">
                    <a:alpha val="43137"/>
                  </a:srgbClr>
                </a:outerShdw>
              </a:effectLst>
            </a:endParaRPr>
          </a:p>
          <a:p>
            <a:pPr marL="354013" indent="-354013" algn="just"/>
            <a:r>
              <a:rPr lang="ar-IQ" sz="2400" b="1" dirty="0" smtClean="0">
                <a:effectLst>
                  <a:outerShdw blurRad="38100" dist="38100" dir="2700000" algn="tl">
                    <a:srgbClr val="000000">
                      <a:alpha val="43137"/>
                    </a:srgbClr>
                  </a:outerShdw>
                </a:effectLst>
              </a:rPr>
              <a:t>11- اعتماد البحث و التطوير كأساس لتطوير المنتجات و زيادة الخبرة العلمية و التقنية داخل </a:t>
            </a:r>
            <a:r>
              <a:rPr lang="ar-IQ" sz="2400" b="1" dirty="0" err="1" smtClean="0">
                <a:effectLst>
                  <a:outerShdw blurRad="38100" dist="38100" dir="2700000" algn="tl">
                    <a:srgbClr val="000000">
                      <a:alpha val="43137"/>
                    </a:srgbClr>
                  </a:outerShdw>
                </a:effectLst>
              </a:rPr>
              <a:t>المنشاة .</a:t>
            </a:r>
            <a:endParaRPr lang="ar-IQ" sz="2400" b="1" dirty="0" smtClean="0">
              <a:effectLst>
                <a:outerShdw blurRad="38100" dist="38100" dir="2700000" algn="tl">
                  <a:srgbClr val="000000">
                    <a:alpha val="43137"/>
                  </a:srgbClr>
                </a:outerShdw>
              </a:effectLst>
            </a:endParaRPr>
          </a:p>
          <a:p>
            <a:pPr algn="just"/>
            <a:endParaRPr lang="ar-IQ" sz="2400" b="1" dirty="0">
              <a:effectLst>
                <a:outerShdw blurRad="38100" dist="38100" dir="2700000" algn="tl">
                  <a:srgbClr val="000000">
                    <a:alpha val="43137"/>
                  </a:srgbClr>
                </a:outerShdw>
              </a:effectLst>
            </a:endParaRPr>
          </a:p>
        </p:txBody>
      </p:sp>
      <p:pic>
        <p:nvPicPr>
          <p:cNvPr id="5" name="صورة 4" descr="تنزيل.jpg"/>
          <p:cNvPicPr>
            <a:picLocks noChangeAspect="1"/>
          </p:cNvPicPr>
          <p:nvPr/>
        </p:nvPicPr>
        <p:blipFill>
          <a:blip r:embed="rId2" cstate="print"/>
          <a:stretch>
            <a:fillRect/>
          </a:stretch>
        </p:blipFill>
        <p:spPr>
          <a:xfrm>
            <a:off x="251520" y="4754640"/>
            <a:ext cx="2232248" cy="1823205"/>
          </a:xfrm>
          <a:prstGeom prst="rect">
            <a:avLst/>
          </a:prstGeom>
        </p:spPr>
      </p:pic>
      <p:pic>
        <p:nvPicPr>
          <p:cNvPr id="6" name="صورة 5" descr="images (1).jpg"/>
          <p:cNvPicPr>
            <a:picLocks noChangeAspect="1"/>
          </p:cNvPicPr>
          <p:nvPr/>
        </p:nvPicPr>
        <p:blipFill>
          <a:blip r:embed="rId3" cstate="print"/>
          <a:stretch>
            <a:fillRect/>
          </a:stretch>
        </p:blipFill>
        <p:spPr>
          <a:xfrm>
            <a:off x="2555776" y="4725144"/>
            <a:ext cx="2448272" cy="1922557"/>
          </a:xfrm>
          <a:prstGeom prst="rect">
            <a:avLst/>
          </a:prstGeom>
        </p:spPr>
      </p:pic>
      <p:pic>
        <p:nvPicPr>
          <p:cNvPr id="7" name="صورة 6" descr="images (2).jpg"/>
          <p:cNvPicPr>
            <a:picLocks noChangeAspect="1"/>
          </p:cNvPicPr>
          <p:nvPr/>
        </p:nvPicPr>
        <p:blipFill>
          <a:blip r:embed="rId4" cstate="print">
            <a:clrChange>
              <a:clrFrom>
                <a:srgbClr val="FFFFFF"/>
              </a:clrFrom>
              <a:clrTo>
                <a:srgbClr val="FFFFFF">
                  <a:alpha val="0"/>
                </a:srgbClr>
              </a:clrTo>
            </a:clrChange>
          </a:blip>
          <a:stretch>
            <a:fillRect/>
          </a:stretch>
        </p:blipFill>
        <p:spPr>
          <a:xfrm>
            <a:off x="4860032" y="4653136"/>
            <a:ext cx="2466975" cy="1944216"/>
          </a:xfrm>
          <a:prstGeom prst="rect">
            <a:avLst/>
          </a:prstGeom>
        </p:spPr>
      </p:pic>
      <p:sp>
        <p:nvSpPr>
          <p:cNvPr id="8" name="مربع نص 7"/>
          <p:cNvSpPr txBox="1"/>
          <p:nvPr/>
        </p:nvSpPr>
        <p:spPr>
          <a:xfrm>
            <a:off x="8430936" y="6319652"/>
            <a:ext cx="648072" cy="523220"/>
          </a:xfrm>
          <a:prstGeom prst="rect">
            <a:avLst/>
          </a:prstGeom>
          <a:noFill/>
        </p:spPr>
        <p:txBody>
          <a:bodyPr wrap="square" rtlCol="1">
            <a:spAutoFit/>
          </a:bodyPr>
          <a:lstStyle/>
          <a:p>
            <a:r>
              <a:rPr lang="ar-IQ" sz="2800" b="1" dirty="0" smtClean="0"/>
              <a:t>6</a:t>
            </a:r>
            <a:endParaRPr lang="ar-IQ" sz="28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images.jpg">
            <a:hlinkClick r:id="rId2" action="ppaction://hlinkfile"/>
          </p:cNvPr>
          <p:cNvPicPr>
            <a:picLocks noChangeAspect="1"/>
          </p:cNvPicPr>
          <p:nvPr/>
        </p:nvPicPr>
        <p:blipFill>
          <a:blip r:embed="rId3" cstate="print">
            <a:clrChange>
              <a:clrFrom>
                <a:srgbClr val="FFFFFF"/>
              </a:clrFrom>
              <a:clrTo>
                <a:srgbClr val="FFFFFF">
                  <a:alpha val="0"/>
                </a:srgbClr>
              </a:clrTo>
            </a:clrChange>
          </a:blip>
          <a:stretch>
            <a:fillRect/>
          </a:stretch>
        </p:blipFill>
        <p:spPr>
          <a:xfrm>
            <a:off x="2483768" y="1772816"/>
            <a:ext cx="3960440" cy="39604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مربع نص 5"/>
          <p:cNvSpPr txBox="1"/>
          <p:nvPr/>
        </p:nvSpPr>
        <p:spPr>
          <a:xfrm>
            <a:off x="1043608" y="476672"/>
            <a:ext cx="7056784" cy="830997"/>
          </a:xfrm>
          <a:prstGeom prst="rect">
            <a:avLst/>
          </a:prstGeom>
          <a:noFill/>
        </p:spPr>
        <p:txBody>
          <a:bodyPr wrap="square" rtlCol="1">
            <a:spAutoFit/>
          </a:bodyPr>
          <a:lstStyle/>
          <a:p>
            <a:pPr algn="ctr"/>
            <a:r>
              <a:rPr lang="ar-IQ" sz="2400" dirty="0" smtClean="0">
                <a:solidFill>
                  <a:srgbClr val="FFFF00"/>
                </a:solidFill>
                <a:cs typeface="PT Bold Heading" pitchFamily="2" charset="-78"/>
              </a:rPr>
              <a:t>قلم وثائقي عن كيفية اعتماد راس المال و المواد الاولية و اليد العاملة كأساس لتقييم الاداء الصناعي </a:t>
            </a:r>
            <a:endParaRPr lang="ar-IQ" sz="2400" dirty="0">
              <a:solidFill>
                <a:srgbClr val="FFFF00"/>
              </a:solidFill>
              <a:cs typeface="PT Bold Heading" pitchFamily="2" charset="-78"/>
            </a:endParaRPr>
          </a:p>
        </p:txBody>
      </p:sp>
      <p:sp>
        <p:nvSpPr>
          <p:cNvPr id="7" name="مربع نص 6"/>
          <p:cNvSpPr txBox="1"/>
          <p:nvPr/>
        </p:nvSpPr>
        <p:spPr>
          <a:xfrm>
            <a:off x="8430936" y="6319652"/>
            <a:ext cx="648072" cy="523220"/>
          </a:xfrm>
          <a:prstGeom prst="rect">
            <a:avLst/>
          </a:prstGeom>
          <a:noFill/>
        </p:spPr>
        <p:txBody>
          <a:bodyPr wrap="square" rtlCol="1">
            <a:spAutoFit/>
          </a:bodyPr>
          <a:lstStyle/>
          <a:p>
            <a:r>
              <a:rPr lang="ar-IQ" sz="2800" b="1" dirty="0" smtClean="0"/>
              <a:t>7</a:t>
            </a:r>
            <a:endParaRPr lang="ar-IQ" sz="28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smtClean="0">
                <a:solidFill>
                  <a:srgbClr val="FFFF00"/>
                </a:solidFill>
                <a:cs typeface="PT Bold Heading" pitchFamily="2" charset="-78"/>
              </a:rPr>
              <a:t>من خلال ما تقدم عرضه في الفلم التعليمي</a:t>
            </a:r>
            <a:endParaRPr lang="ar-IQ" sz="3600" dirty="0">
              <a:solidFill>
                <a:srgbClr val="FFFF00"/>
              </a:solidFill>
              <a:cs typeface="PT Bold Heading" pitchFamily="2" charset="-78"/>
            </a:endParaRPr>
          </a:p>
        </p:txBody>
      </p:sp>
      <p:pic>
        <p:nvPicPr>
          <p:cNvPr id="4" name="صورة 3" descr="investing-3.gif"/>
          <p:cNvPicPr>
            <a:picLocks noChangeAspect="1"/>
          </p:cNvPicPr>
          <p:nvPr/>
        </p:nvPicPr>
        <p:blipFill>
          <a:blip r:embed="rId2" cstate="print"/>
          <a:srcRect b="12698"/>
          <a:stretch>
            <a:fillRect/>
          </a:stretch>
        </p:blipFill>
        <p:spPr>
          <a:xfrm>
            <a:off x="323528" y="1700808"/>
            <a:ext cx="8568952" cy="4608512"/>
          </a:xfrm>
          <a:prstGeom prst="rect">
            <a:avLst/>
          </a:prstGeom>
        </p:spPr>
      </p:pic>
      <p:sp>
        <p:nvSpPr>
          <p:cNvPr id="5" name="شكل بيضاوي 4"/>
          <p:cNvSpPr/>
          <p:nvPr/>
        </p:nvSpPr>
        <p:spPr>
          <a:xfrm>
            <a:off x="3807676" y="2810424"/>
            <a:ext cx="2189736" cy="2305988"/>
          </a:xfrm>
          <a:prstGeom prst="ellipse">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IQ" sz="2400" dirty="0" smtClean="0">
                <a:cs typeface="PT Bold Heading" pitchFamily="2" charset="-78"/>
              </a:rPr>
              <a:t>عوامل تقييم الاداء الفعال  للمنشأة  الصناعية </a:t>
            </a:r>
            <a:endParaRPr lang="ar-IQ" sz="2400" dirty="0">
              <a:cs typeface="PT Bold Heading" pitchFamily="2" charset="-78"/>
            </a:endParaRPr>
          </a:p>
        </p:txBody>
      </p:sp>
      <p:sp>
        <p:nvSpPr>
          <p:cNvPr id="6" name="مربع نص 5"/>
          <p:cNvSpPr txBox="1"/>
          <p:nvPr/>
        </p:nvSpPr>
        <p:spPr>
          <a:xfrm>
            <a:off x="8430936" y="6319652"/>
            <a:ext cx="648072" cy="523220"/>
          </a:xfrm>
          <a:prstGeom prst="rect">
            <a:avLst/>
          </a:prstGeom>
          <a:noFill/>
        </p:spPr>
        <p:txBody>
          <a:bodyPr wrap="square" rtlCol="1">
            <a:spAutoFit/>
          </a:bodyPr>
          <a:lstStyle/>
          <a:p>
            <a:r>
              <a:rPr lang="ar-IQ" sz="2800" b="1" dirty="0" smtClean="0"/>
              <a:t>8</a:t>
            </a:r>
            <a:endParaRPr lang="ar-IQ" sz="28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سبوك">
  <a:themeElements>
    <a:clrScheme name="مسبوك">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مسبوك">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سبوك">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783</TotalTime>
  <Words>2828</Words>
  <Application>Microsoft Office PowerPoint</Application>
  <PresentationFormat>On-screen Show (4:3)</PresentationFormat>
  <Paragraphs>239</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مسبوك</vt:lpstr>
      <vt:lpstr>الهندسة الصناعية </vt:lpstr>
      <vt:lpstr>Slide 2</vt:lpstr>
      <vt:lpstr>Slide 3</vt:lpstr>
      <vt:lpstr>Slide 4</vt:lpstr>
      <vt:lpstr>Slide 5</vt:lpstr>
      <vt:lpstr>Slide 6</vt:lpstr>
      <vt:lpstr>Slide 7</vt:lpstr>
      <vt:lpstr>Slide 8</vt:lpstr>
      <vt:lpstr>من خلال ما تقدم عرضه في الفلم التعليمي</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الهندسة الصناعية</dc:title>
  <dc:creator>layth</dc:creator>
  <cp:lastModifiedBy>Dr.Muzher</cp:lastModifiedBy>
  <cp:revision>114</cp:revision>
  <dcterms:created xsi:type="dcterms:W3CDTF">2013-11-03T15:48:10Z</dcterms:created>
  <dcterms:modified xsi:type="dcterms:W3CDTF">2018-11-14T17:29:34Z</dcterms:modified>
</cp:coreProperties>
</file>